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981" r:id="rId2"/>
    <p:sldId id="565" r:id="rId3"/>
    <p:sldId id="1962" r:id="rId4"/>
    <p:sldId id="1868" r:id="rId5"/>
    <p:sldId id="1965" r:id="rId6"/>
    <p:sldId id="1957" r:id="rId7"/>
    <p:sldId id="1975" r:id="rId8"/>
    <p:sldId id="1976" r:id="rId9"/>
    <p:sldId id="1977" r:id="rId10"/>
    <p:sldId id="1967" r:id="rId11"/>
    <p:sldId id="1968" r:id="rId12"/>
    <p:sldId id="1978" r:id="rId13"/>
    <p:sldId id="1979" r:id="rId14"/>
    <p:sldId id="1969" r:id="rId15"/>
    <p:sldId id="1980" r:id="rId16"/>
    <p:sldId id="1970" r:id="rId17"/>
    <p:sldId id="1973" r:id="rId18"/>
    <p:sldId id="194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7E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7666C-4928-46DA-AFD9-A99BCBFBBBFB}" v="5" dt="2024-04-09T13:02:28.29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799B23B-EC83-4686-B30A-512413B5E67A}" styleName="Φωτεινό στυλ 3 - Έμφαση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43" autoAdjust="0"/>
  </p:normalViewPr>
  <p:slideViewPr>
    <p:cSldViewPr>
      <p:cViewPr varScale="1">
        <p:scale>
          <a:sx n="110" d="100"/>
          <a:sy n="110" d="100"/>
        </p:scale>
        <p:origin x="378"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712"/>
    </p:cViewPr>
  </p:sorterViewPr>
  <p:notesViewPr>
    <p:cSldViewPr>
      <p:cViewPr varScale="1">
        <p:scale>
          <a:sx n="72" d="100"/>
          <a:sy n="72" d="100"/>
        </p:scale>
        <p:origin x="3524"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F9BAEE-5F3F-4C72-BE8F-3E838A5F944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l-GR"/>
        </a:p>
      </dgm:t>
    </dgm:pt>
    <dgm:pt modelId="{408A2EA0-81FE-43FF-A254-290B1D7E6141}">
      <dgm:prSet/>
      <dgm:spPr/>
      <dgm:t>
        <a:bodyPr/>
        <a:lstStyle/>
        <a:p>
          <a:r>
            <a:rPr lang="en-US" b="0" dirty="0"/>
            <a:t>What sources of unpredictability can be controlled’?</a:t>
          </a:r>
          <a:endParaRPr lang="el-GR" b="0" dirty="0"/>
        </a:p>
      </dgm:t>
    </dgm:pt>
    <dgm:pt modelId="{1FAEA037-1ECD-4AC4-9788-2E2CD14CB632}" type="parTrans" cxnId="{5C768979-7666-4FF7-8A84-60C358EA292D}">
      <dgm:prSet/>
      <dgm:spPr/>
      <dgm:t>
        <a:bodyPr/>
        <a:lstStyle/>
        <a:p>
          <a:endParaRPr lang="el-GR" b="0"/>
        </a:p>
      </dgm:t>
    </dgm:pt>
    <dgm:pt modelId="{CE9C8764-DCFA-47EA-B903-C76FD9CAE376}" type="sibTrans" cxnId="{5C768979-7666-4FF7-8A84-60C358EA292D}">
      <dgm:prSet/>
      <dgm:spPr/>
      <dgm:t>
        <a:bodyPr/>
        <a:lstStyle/>
        <a:p>
          <a:endParaRPr lang="el-GR" b="0"/>
        </a:p>
      </dgm:t>
    </dgm:pt>
    <dgm:pt modelId="{377F01EB-CA1E-444D-84B6-007C51FB8A04}">
      <dgm:prSet/>
      <dgm:spPr/>
      <dgm:t>
        <a:bodyPr/>
        <a:lstStyle/>
        <a:p>
          <a:r>
            <a:rPr lang="en-US" b="0" dirty="0"/>
            <a:t>How can we do this without jeopardizing safety?</a:t>
          </a:r>
          <a:endParaRPr lang="el-GR" b="0" dirty="0"/>
        </a:p>
      </dgm:t>
    </dgm:pt>
    <dgm:pt modelId="{C0052A38-D18D-4D14-B33D-4959F18C112B}" type="parTrans" cxnId="{11D06E47-CD2F-4494-9410-51B2670EC375}">
      <dgm:prSet/>
      <dgm:spPr/>
      <dgm:t>
        <a:bodyPr/>
        <a:lstStyle/>
        <a:p>
          <a:endParaRPr lang="el-GR" b="0"/>
        </a:p>
      </dgm:t>
    </dgm:pt>
    <dgm:pt modelId="{03EF7DB4-0BE9-465D-AE1E-7F4B34CB3CB3}" type="sibTrans" cxnId="{11D06E47-CD2F-4494-9410-51B2670EC375}">
      <dgm:prSet/>
      <dgm:spPr/>
      <dgm:t>
        <a:bodyPr/>
        <a:lstStyle/>
        <a:p>
          <a:endParaRPr lang="el-GR" b="0"/>
        </a:p>
      </dgm:t>
    </dgm:pt>
    <dgm:pt modelId="{0B4FB3EA-F17E-48F7-A02D-B9F3FB02BFD8}" type="pres">
      <dgm:prSet presAssocID="{EFF9BAEE-5F3F-4C72-BE8F-3E838A5F9441}" presName="linear" presStyleCnt="0">
        <dgm:presLayoutVars>
          <dgm:animLvl val="lvl"/>
          <dgm:resizeHandles val="exact"/>
        </dgm:presLayoutVars>
      </dgm:prSet>
      <dgm:spPr/>
    </dgm:pt>
    <dgm:pt modelId="{4079C9F8-573F-44D6-9953-FA565F76B6CF}" type="pres">
      <dgm:prSet presAssocID="{408A2EA0-81FE-43FF-A254-290B1D7E6141}" presName="parentText" presStyleLbl="node1" presStyleIdx="0" presStyleCnt="2">
        <dgm:presLayoutVars>
          <dgm:chMax val="0"/>
          <dgm:bulletEnabled val="1"/>
        </dgm:presLayoutVars>
      </dgm:prSet>
      <dgm:spPr/>
    </dgm:pt>
    <dgm:pt modelId="{84A7C644-EAE5-4B74-AA0C-ED4820AD3F04}" type="pres">
      <dgm:prSet presAssocID="{CE9C8764-DCFA-47EA-B903-C76FD9CAE376}" presName="spacer" presStyleCnt="0"/>
      <dgm:spPr/>
    </dgm:pt>
    <dgm:pt modelId="{C4916994-7238-4085-B02A-50C1EA18941B}" type="pres">
      <dgm:prSet presAssocID="{377F01EB-CA1E-444D-84B6-007C51FB8A04}" presName="parentText" presStyleLbl="node1" presStyleIdx="1" presStyleCnt="2">
        <dgm:presLayoutVars>
          <dgm:chMax val="0"/>
          <dgm:bulletEnabled val="1"/>
        </dgm:presLayoutVars>
      </dgm:prSet>
      <dgm:spPr/>
    </dgm:pt>
  </dgm:ptLst>
  <dgm:cxnLst>
    <dgm:cxn modelId="{5E774320-88B1-4FC3-864F-474A27E579AE}" type="presOf" srcId="{EFF9BAEE-5F3F-4C72-BE8F-3E838A5F9441}" destId="{0B4FB3EA-F17E-48F7-A02D-B9F3FB02BFD8}" srcOrd="0" destOrd="0" presId="urn:microsoft.com/office/officeart/2005/8/layout/vList2"/>
    <dgm:cxn modelId="{11D06E47-CD2F-4494-9410-51B2670EC375}" srcId="{EFF9BAEE-5F3F-4C72-BE8F-3E838A5F9441}" destId="{377F01EB-CA1E-444D-84B6-007C51FB8A04}" srcOrd="1" destOrd="0" parTransId="{C0052A38-D18D-4D14-B33D-4959F18C112B}" sibTransId="{03EF7DB4-0BE9-465D-AE1E-7F4B34CB3CB3}"/>
    <dgm:cxn modelId="{5C768979-7666-4FF7-8A84-60C358EA292D}" srcId="{EFF9BAEE-5F3F-4C72-BE8F-3E838A5F9441}" destId="{408A2EA0-81FE-43FF-A254-290B1D7E6141}" srcOrd="0" destOrd="0" parTransId="{1FAEA037-1ECD-4AC4-9788-2E2CD14CB632}" sibTransId="{CE9C8764-DCFA-47EA-B903-C76FD9CAE376}"/>
    <dgm:cxn modelId="{B0BE947B-AA8C-42ED-A3A4-A91307697360}" type="presOf" srcId="{408A2EA0-81FE-43FF-A254-290B1D7E6141}" destId="{4079C9F8-573F-44D6-9953-FA565F76B6CF}" srcOrd="0" destOrd="0" presId="urn:microsoft.com/office/officeart/2005/8/layout/vList2"/>
    <dgm:cxn modelId="{517BF889-43A3-4E20-A0DA-47FC87AE2517}" type="presOf" srcId="{377F01EB-CA1E-444D-84B6-007C51FB8A04}" destId="{C4916994-7238-4085-B02A-50C1EA18941B}" srcOrd="0" destOrd="0" presId="urn:microsoft.com/office/officeart/2005/8/layout/vList2"/>
    <dgm:cxn modelId="{63C4119F-4AC8-4932-B90D-6195CC4AA2C6}" type="presParOf" srcId="{0B4FB3EA-F17E-48F7-A02D-B9F3FB02BFD8}" destId="{4079C9F8-573F-44D6-9953-FA565F76B6CF}" srcOrd="0" destOrd="0" presId="urn:microsoft.com/office/officeart/2005/8/layout/vList2"/>
    <dgm:cxn modelId="{53F714DB-CB41-434C-90CF-DCBA1ACA6BF9}" type="presParOf" srcId="{0B4FB3EA-F17E-48F7-A02D-B9F3FB02BFD8}" destId="{84A7C644-EAE5-4B74-AA0C-ED4820AD3F04}" srcOrd="1" destOrd="0" presId="urn:microsoft.com/office/officeart/2005/8/layout/vList2"/>
    <dgm:cxn modelId="{242F4CEF-D157-41A8-946F-7FA6CEBF6E5C}" type="presParOf" srcId="{0B4FB3EA-F17E-48F7-A02D-B9F3FB02BFD8}" destId="{C4916994-7238-4085-B02A-50C1EA18941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9C9F8-573F-44D6-9953-FA565F76B6CF}">
      <dsp:nvSpPr>
        <dsp:cNvPr id="0" name=""/>
        <dsp:cNvSpPr/>
      </dsp:nvSpPr>
      <dsp:spPr>
        <a:xfrm>
          <a:off x="0" y="10022"/>
          <a:ext cx="10800000" cy="76752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What sources of unpredictability can be controlled’?</a:t>
          </a:r>
          <a:endParaRPr lang="el-GR" sz="3200" b="0" kern="1200" dirty="0"/>
        </a:p>
      </dsp:txBody>
      <dsp:txXfrm>
        <a:off x="37467" y="47489"/>
        <a:ext cx="10725066" cy="692586"/>
      </dsp:txXfrm>
    </dsp:sp>
    <dsp:sp modelId="{C4916994-7238-4085-B02A-50C1EA18941B}">
      <dsp:nvSpPr>
        <dsp:cNvPr id="0" name=""/>
        <dsp:cNvSpPr/>
      </dsp:nvSpPr>
      <dsp:spPr>
        <a:xfrm>
          <a:off x="0" y="869703"/>
          <a:ext cx="10800000" cy="767520"/>
        </a:xfrm>
        <a:prstGeom prst="round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How can we do this without jeopardizing safety?</a:t>
          </a:r>
          <a:endParaRPr lang="el-GR" sz="3200" b="0" kern="1200" dirty="0"/>
        </a:p>
      </dsp:txBody>
      <dsp:txXfrm>
        <a:off x="37467" y="907170"/>
        <a:ext cx="1072506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1A655E-0E81-47B1-80B4-866BDFE88C34}" type="datetimeFigureOut">
              <a:rPr lang="el-GR" smtClean="0"/>
              <a:t>9/4/2024</a:t>
            </a:fld>
            <a:endParaRPr lang="el-G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B2BB96-FA31-4804-822C-0B2ECBD409E4}" type="slidenum">
              <a:rPr lang="el-GR" smtClean="0"/>
              <a:t>‹Nr.›</a:t>
            </a:fld>
            <a:endParaRPr lang="el-GR" dirty="0"/>
          </a:p>
        </p:txBody>
      </p:sp>
    </p:spTree>
    <p:extLst>
      <p:ext uri="{BB962C8B-B14F-4D97-AF65-F5344CB8AC3E}">
        <p14:creationId xmlns:p14="http://schemas.microsoft.com/office/powerpoint/2010/main" val="101755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C43B9-5F1F-4516-8CEE-024785C7A366}" type="datetimeFigureOut">
              <a:rPr lang="el-GR" smtClean="0"/>
              <a:t>9/4/2024</a:t>
            </a:fld>
            <a:endParaRPr lang="el-GR" dirty="0"/>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6C0C8-061D-4EE7-B5B2-B90B8B975186}" type="slidenum">
              <a:rPr lang="el-GR" smtClean="0"/>
              <a:t>‹Nr.›</a:t>
            </a:fld>
            <a:endParaRPr lang="el-GR" dirty="0"/>
          </a:p>
        </p:txBody>
      </p:sp>
    </p:spTree>
    <p:extLst>
      <p:ext uri="{BB962C8B-B14F-4D97-AF65-F5344CB8AC3E}">
        <p14:creationId xmlns:p14="http://schemas.microsoft.com/office/powerpoint/2010/main" val="1899849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dirty="0"/>
          </a:p>
        </p:txBody>
      </p:sp>
      <p:sp>
        <p:nvSpPr>
          <p:cNvPr id="5" name="TextBox 4"/>
          <p:cNvSpPr txBox="1">
            <a:spLocks noChangeAspect="1"/>
          </p:cNvSpPr>
          <p:nvPr userDrawn="1"/>
        </p:nvSpPr>
        <p:spPr>
          <a:xfrm>
            <a:off x="0" y="6618374"/>
            <a:ext cx="12192000" cy="24622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IFATCA - JCHMS Team</a:t>
            </a:r>
            <a:endParaRPr kumimoji="0" lang="el-GR" sz="1000" b="0"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6" name="TextBox 5"/>
          <p:cNvSpPr txBox="1">
            <a:spLocks noChangeAspect="1"/>
          </p:cNvSpPr>
          <p:nvPr userDrawn="1"/>
        </p:nvSpPr>
        <p:spPr>
          <a:xfrm>
            <a:off x="0" y="0"/>
            <a:ext cx="12192000" cy="24622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Why scale up doesn’t seem to work: Sources of unpredictability in the European ATM system</a:t>
            </a:r>
            <a:endParaRPr kumimoji="0" lang="el-GR" sz="1000" b="0"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8" name="Title 1"/>
          <p:cNvSpPr>
            <a:spLocks noGrp="1"/>
          </p:cNvSpPr>
          <p:nvPr>
            <p:ph type="title"/>
          </p:nvPr>
        </p:nvSpPr>
        <p:spPr>
          <a:xfrm>
            <a:off x="4119" y="246221"/>
            <a:ext cx="12192000" cy="365760"/>
          </a:xfrm>
          <a:solidFill>
            <a:schemeClr val="accent3">
              <a:lumMod val="20000"/>
              <a:lumOff val="80000"/>
            </a:schemeClr>
          </a:solidFill>
        </p:spPr>
        <p:txBody>
          <a:bodyPr>
            <a:noAutofit/>
          </a:bodyPr>
          <a:lstStyle>
            <a:lvl1pPr>
              <a:defRPr sz="2000" b="0">
                <a:solidFill>
                  <a:schemeClr val="bg2">
                    <a:lumMod val="25000"/>
                  </a:schemeClr>
                </a:solidFill>
                <a:latin typeface="Calibri Light" panose="020F0302020204030204" pitchFamily="34" charset="0"/>
                <a:cs typeface="Calibri Light" panose="020F0302020204030204" pitchFamily="34" charset="0"/>
              </a:defRPr>
            </a:lvl1pPr>
          </a:lstStyle>
          <a:p>
            <a:r>
              <a:rPr lang="en-US" dirty="0"/>
              <a:t>Click to edit Master title style</a:t>
            </a:r>
          </a:p>
        </p:txBody>
      </p:sp>
      <p:pic>
        <p:nvPicPr>
          <p:cNvPr id="7" name="Εικόνα 6">
            <a:extLst>
              <a:ext uri="{FF2B5EF4-FFF2-40B4-BE49-F238E27FC236}">
                <a16:creationId xmlns:a16="http://schemas.microsoft.com/office/drawing/2014/main" id="{EC67F87C-B44D-49CE-F365-830E65C0C610}"/>
              </a:ext>
            </a:extLst>
          </p:cNvPr>
          <p:cNvPicPr>
            <a:picLocks noChangeAspect="1"/>
          </p:cNvPicPr>
          <p:nvPr userDrawn="1"/>
        </p:nvPicPr>
        <p:blipFill>
          <a:blip r:embed="rId2"/>
          <a:stretch>
            <a:fillRect/>
          </a:stretch>
        </p:blipFill>
        <p:spPr>
          <a:xfrm>
            <a:off x="0" y="5894007"/>
            <a:ext cx="762000" cy="6947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300"/>
            <a:ext cx="12039600" cy="1419099"/>
          </a:xfrm>
        </p:spPr>
        <p:txBody>
          <a:bodyPr>
            <a:noAutofit/>
          </a:bodyPr>
          <a:lstStyle/>
          <a:p>
            <a:br>
              <a:rPr lang="fr-FR" sz="2800" b="0" i="0" u="none" strike="noStrike" baseline="0" dirty="0">
                <a:solidFill>
                  <a:srgbClr val="000000"/>
                </a:solidFill>
                <a:latin typeface="Calibri" panose="020F0502020204030204" pitchFamily="34" charset="0"/>
              </a:rPr>
            </a:br>
            <a:r>
              <a:rPr lang="en-US" sz="2800" b="0" i="0" u="none" strike="noStrike" baseline="0" dirty="0">
                <a:solidFill>
                  <a:srgbClr val="000000"/>
                </a:solidFill>
                <a:latin typeface="Calibri" panose="020F0502020204030204" pitchFamily="34" charset="0"/>
              </a:rPr>
              <a:t> </a:t>
            </a:r>
            <a:r>
              <a:rPr lang="en-US" sz="2800" b="1" i="0" u="none" strike="noStrike" baseline="0" dirty="0">
                <a:solidFill>
                  <a:srgbClr val="000000"/>
                </a:solidFill>
                <a:latin typeface="Calibri" panose="020F0502020204030204" pitchFamily="34" charset="0"/>
              </a:rPr>
              <a:t>Why scale up doesn’t seem to work: </a:t>
            </a:r>
            <a:br>
              <a:rPr lang="en-US" sz="2800" b="0" i="0" u="none" strike="noStrike" baseline="0" dirty="0">
                <a:solidFill>
                  <a:srgbClr val="000000"/>
                </a:solidFill>
                <a:latin typeface="Calibri" panose="020F0502020204030204" pitchFamily="34" charset="0"/>
              </a:rPr>
            </a:br>
            <a:r>
              <a:rPr lang="en-US" sz="2800" b="1" i="0" u="none" strike="noStrike" baseline="0" dirty="0">
                <a:solidFill>
                  <a:srgbClr val="000000"/>
                </a:solidFill>
                <a:latin typeface="Calibri" panose="020F0502020204030204" pitchFamily="34" charset="0"/>
              </a:rPr>
              <a:t>Sources of unpredictability in the European ATM system</a:t>
            </a:r>
            <a:br>
              <a:rPr lang="en-US" sz="2800" b="1" i="0" u="none" strike="noStrike" baseline="0" dirty="0">
                <a:solidFill>
                  <a:srgbClr val="000000"/>
                </a:solidFill>
                <a:latin typeface="Calibri" panose="020F0502020204030204" pitchFamily="34" charset="0"/>
              </a:rPr>
            </a:br>
            <a:endParaRPr lang="el-GR" sz="2800" b="1" dirty="0"/>
          </a:p>
        </p:txBody>
      </p:sp>
      <p:sp>
        <p:nvSpPr>
          <p:cNvPr id="3" name="Subtitle 2"/>
          <p:cNvSpPr txBox="1">
            <a:spLocks/>
          </p:cNvSpPr>
          <p:nvPr/>
        </p:nvSpPr>
        <p:spPr bwMode="auto">
          <a:xfrm>
            <a:off x="0" y="5867400"/>
            <a:ext cx="12192000" cy="759768"/>
          </a:xfrm>
          <a:prstGeom prst="rect">
            <a:avLst/>
          </a:prstGeom>
        </p:spPr>
        <p:txBody>
          <a:bodyPr vert="horz" lIns="91440" tIns="45720" rIns="91440" bIns="45720" rtlCol="0">
            <a:noAutofit/>
          </a:bodyPr>
          <a:lstStyle/>
          <a:p>
            <a:pPr algn="ctr">
              <a:spcBef>
                <a:spcPct val="20000"/>
              </a:spcBef>
              <a:defRPr/>
            </a:pPr>
            <a:r>
              <a:rPr lang="en-US" dirty="0">
                <a:solidFill>
                  <a:schemeClr val="bg2">
                    <a:lumMod val="10000"/>
                  </a:schemeClr>
                </a:solidFill>
                <a:latin typeface="Calibri Light" panose="020F0302020204030204" pitchFamily="34" charset="0"/>
              </a:rPr>
              <a:t>Prepared by </a:t>
            </a:r>
            <a:r>
              <a:rPr lang="en-US" b="1" dirty="0">
                <a:solidFill>
                  <a:schemeClr val="bg2">
                    <a:lumMod val="10000"/>
                  </a:schemeClr>
                </a:solidFill>
                <a:latin typeface="Calibri Light" panose="020F0302020204030204" pitchFamily="34" charset="0"/>
              </a:rPr>
              <a:t>IFATCA JCHMS </a:t>
            </a:r>
            <a:r>
              <a:rPr lang="en-US" dirty="0">
                <a:solidFill>
                  <a:schemeClr val="bg2">
                    <a:lumMod val="10000"/>
                  </a:schemeClr>
                </a:solidFill>
                <a:latin typeface="Calibri Light" panose="020F0302020204030204" pitchFamily="34" charset="0"/>
              </a:rPr>
              <a:t>Team</a:t>
            </a:r>
          </a:p>
          <a:p>
            <a:pPr algn="ctr">
              <a:spcBef>
                <a:spcPct val="20000"/>
              </a:spcBef>
              <a:defRPr/>
            </a:pPr>
            <a:r>
              <a:rPr lang="en-US" dirty="0">
                <a:solidFill>
                  <a:schemeClr val="bg2">
                    <a:lumMod val="10000"/>
                  </a:schemeClr>
                </a:solidFill>
                <a:latin typeface="Calibri Light" panose="020F0302020204030204" pitchFamily="34" charset="0"/>
              </a:rPr>
              <a:t>Presented by Marc Baumgartner, SESAR and EASA coordinator IFATCA </a:t>
            </a:r>
          </a:p>
        </p:txBody>
      </p:sp>
      <p:pic>
        <p:nvPicPr>
          <p:cNvPr id="4" name="Picture 3"/>
          <p:cNvPicPr>
            <a:picLocks noChangeAspect="1"/>
          </p:cNvPicPr>
          <p:nvPr/>
        </p:nvPicPr>
        <p:blipFill>
          <a:blip r:embed="rId2"/>
          <a:stretch>
            <a:fillRect/>
          </a:stretch>
        </p:blipFill>
        <p:spPr>
          <a:xfrm>
            <a:off x="0" y="1676400"/>
            <a:ext cx="12192000" cy="4191000"/>
          </a:xfrm>
          <a:prstGeom prst="rect">
            <a:avLst/>
          </a:prstGeom>
        </p:spPr>
      </p:pic>
      <p:pic>
        <p:nvPicPr>
          <p:cNvPr id="1026" name="Picture 2">
            <a:extLst>
              <a:ext uri="{FF2B5EF4-FFF2-40B4-BE49-F238E27FC236}">
                <a16:creationId xmlns:a16="http://schemas.microsoft.com/office/drawing/2014/main" id="{D379C963-715F-8111-08A9-3F933E775C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742" b="1936"/>
          <a:stretch/>
        </p:blipFill>
        <p:spPr bwMode="auto">
          <a:xfrm>
            <a:off x="3962400" y="1903884"/>
            <a:ext cx="42672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641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ANSP / Business - 1</a:t>
            </a:r>
            <a:endParaRPr lang="el-GR" dirty="0">
              <a:solidFill>
                <a:schemeClr val="tx1"/>
              </a:solidFill>
            </a:endParaRPr>
          </a:p>
        </p:txBody>
      </p:sp>
      <p:sp>
        <p:nvSpPr>
          <p:cNvPr id="5" name="TextBox 4">
            <a:extLst>
              <a:ext uri="{FF2B5EF4-FFF2-40B4-BE49-F238E27FC236}">
                <a16:creationId xmlns:a16="http://schemas.microsoft.com/office/drawing/2014/main" id="{65A8AFC5-5515-EC8F-A1B2-D5C760874BB7}"/>
              </a:ext>
            </a:extLst>
          </p:cNvPr>
          <p:cNvSpPr txBox="1"/>
          <p:nvPr/>
        </p:nvSpPr>
        <p:spPr bwMode="auto">
          <a:xfrm>
            <a:off x="0" y="611981"/>
            <a:ext cx="7934090" cy="3539430"/>
          </a:xfrm>
          <a:prstGeom prst="rect">
            <a:avLst/>
          </a:prstGeom>
          <a:noFill/>
        </p:spPr>
        <p:txBody>
          <a:bodyPr wrap="square">
            <a:spAutoFit/>
          </a:bodyPr>
          <a:lstStyle/>
          <a:p>
            <a:pPr marL="342900" indent="-3429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Economic Pressures: </a:t>
            </a:r>
            <a:r>
              <a:rPr lang="en-US" sz="1600" dirty="0">
                <a:solidFill>
                  <a:srgbClr val="002060"/>
                </a:solidFill>
                <a:latin typeface="Calibri Light" panose="020F0302020204030204" pitchFamily="34" charset="0"/>
                <a:cs typeface="Calibri Light" panose="020F0302020204030204" pitchFamily="34" charset="0"/>
              </a:rPr>
              <a:t>Financial constraints can affect the investment in infrastructure and technology upgrades, impacting the efficiency and predictability of air traffic control services.</a:t>
            </a:r>
          </a:p>
          <a:p>
            <a:pPr marL="342900" indent="-3429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Technological Integration: </a:t>
            </a:r>
            <a:r>
              <a:rPr lang="en-US" sz="1600" dirty="0">
                <a:solidFill>
                  <a:srgbClr val="002060"/>
                </a:solidFill>
                <a:latin typeface="Calibri Light" panose="020F0302020204030204" pitchFamily="34" charset="0"/>
                <a:cs typeface="Calibri Light" panose="020F0302020204030204" pitchFamily="34" charset="0"/>
              </a:rPr>
              <a:t>The pace at which new technologies are adopted varies across different ANSPs, affecting the overall coherence and predictability of the ATC system in Europe.</a:t>
            </a:r>
          </a:p>
          <a:p>
            <a:pPr marL="342900" indent="-3429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Integration and Interoperability Issues</a:t>
            </a:r>
          </a:p>
          <a:p>
            <a:pPr marL="800100" lvl="1" indent="-3429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Diverse Technologies across Borders: </a:t>
            </a:r>
            <a:r>
              <a:rPr lang="en-US" sz="1600" dirty="0">
                <a:solidFill>
                  <a:srgbClr val="002060"/>
                </a:solidFill>
                <a:latin typeface="Calibri Light" panose="020F0302020204030204" pitchFamily="34" charset="0"/>
                <a:cs typeface="Calibri Light" panose="020F0302020204030204" pitchFamily="34" charset="0"/>
              </a:rPr>
              <a:t>Differences in technology and procedures among ANSPs in different countries can complicate cross-border flight operations, affecting efficiency and predictability.</a:t>
            </a:r>
          </a:p>
          <a:p>
            <a:pPr marL="800100" lvl="1" indent="-3429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Standardization and Harmonization: </a:t>
            </a:r>
            <a:r>
              <a:rPr lang="en-US" sz="1600" dirty="0">
                <a:solidFill>
                  <a:srgbClr val="002060"/>
                </a:solidFill>
                <a:latin typeface="Calibri Light" panose="020F0302020204030204" pitchFamily="34" charset="0"/>
                <a:cs typeface="Calibri Light" panose="020F0302020204030204" pitchFamily="34" charset="0"/>
              </a:rPr>
              <a:t>The slow pace of standardization and harmonization of ATM technologies and procedures at the international level can hinder the seamless management of air traffic, especially in congested areas</a:t>
            </a:r>
          </a:p>
          <a:p>
            <a:pPr marL="342900" indent="-342900" algn="just">
              <a:buFont typeface="+mj-lt"/>
              <a:buAutoNum type="arabicPeriod"/>
            </a:pPr>
            <a:endParaRPr lang="en-US" sz="1600" dirty="0">
              <a:solidFill>
                <a:srgbClr val="002060"/>
              </a:solidFill>
              <a:latin typeface="Calibri Light" panose="020F0302020204030204" pitchFamily="34" charset="0"/>
              <a:cs typeface="Calibri Light" panose="020F0302020204030204" pitchFamily="34" charset="0"/>
            </a:endParaRPr>
          </a:p>
        </p:txBody>
      </p:sp>
      <p:pic>
        <p:nvPicPr>
          <p:cNvPr id="3" name="Εικόνα 2">
            <a:extLst>
              <a:ext uri="{FF2B5EF4-FFF2-40B4-BE49-F238E27FC236}">
                <a16:creationId xmlns:a16="http://schemas.microsoft.com/office/drawing/2014/main" id="{E30AE0B0-3C7D-F563-442D-442F6D0B8AA9}"/>
              </a:ext>
            </a:extLst>
          </p:cNvPr>
          <p:cNvPicPr>
            <a:picLocks noChangeAspect="1"/>
          </p:cNvPicPr>
          <p:nvPr/>
        </p:nvPicPr>
        <p:blipFill>
          <a:blip r:embed="rId2"/>
          <a:stretch>
            <a:fillRect/>
          </a:stretch>
        </p:blipFill>
        <p:spPr>
          <a:xfrm>
            <a:off x="7467600" y="3953791"/>
            <a:ext cx="4724400" cy="2657988"/>
          </a:xfrm>
          <a:prstGeom prst="rect">
            <a:avLst/>
          </a:prstGeom>
        </p:spPr>
      </p:pic>
    </p:spTree>
    <p:extLst>
      <p:ext uri="{BB962C8B-B14F-4D97-AF65-F5344CB8AC3E}">
        <p14:creationId xmlns:p14="http://schemas.microsoft.com/office/powerpoint/2010/main" val="90599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Technical  - 1</a:t>
            </a:r>
            <a:endParaRPr lang="el-GR" dirty="0">
              <a:solidFill>
                <a:schemeClr val="tx1"/>
              </a:solidFill>
            </a:endParaRPr>
          </a:p>
        </p:txBody>
      </p:sp>
      <p:sp>
        <p:nvSpPr>
          <p:cNvPr id="5" name="TextBox 4">
            <a:extLst>
              <a:ext uri="{FF2B5EF4-FFF2-40B4-BE49-F238E27FC236}">
                <a16:creationId xmlns:a16="http://schemas.microsoft.com/office/drawing/2014/main" id="{4C2A4DB0-988A-13CD-2F26-094127853E72}"/>
              </a:ext>
            </a:extLst>
          </p:cNvPr>
          <p:cNvSpPr txBox="1"/>
          <p:nvPr/>
        </p:nvSpPr>
        <p:spPr bwMode="auto">
          <a:xfrm>
            <a:off x="0" y="625233"/>
            <a:ext cx="7658100" cy="6001643"/>
          </a:xfrm>
          <a:prstGeom prst="rect">
            <a:avLst/>
          </a:prstGeom>
          <a:noFill/>
        </p:spPr>
        <p:txBody>
          <a:bodyPr wrap="square">
            <a:spAutoFit/>
          </a:bodyPr>
          <a:lstStyle/>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Aging Infrastructure: </a:t>
            </a:r>
            <a:r>
              <a:rPr lang="en-US" sz="1600" dirty="0">
                <a:solidFill>
                  <a:srgbClr val="002060"/>
                </a:solidFill>
                <a:latin typeface="Calibri Light" panose="020F0302020204030204" pitchFamily="34" charset="0"/>
                <a:cs typeface="Calibri Light" panose="020F0302020204030204" pitchFamily="34" charset="0"/>
              </a:rPr>
              <a:t>The reliance on outdated technology can limit the capacity and efficiency of ATC operations, leading to delays and unpredictability.</a:t>
            </a:r>
          </a:p>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Cybersecurity Threats: </a:t>
            </a:r>
            <a:r>
              <a:rPr lang="en-US" sz="1600" dirty="0">
                <a:solidFill>
                  <a:srgbClr val="002060"/>
                </a:solidFill>
                <a:latin typeface="Calibri Light" panose="020F0302020204030204" pitchFamily="34" charset="0"/>
                <a:cs typeface="Calibri Light" panose="020F0302020204030204" pitchFamily="34" charset="0"/>
              </a:rPr>
              <a:t>Increasing cyber threats pose risks to ATC systems' integrity and reliability, potentially disrupting operations.</a:t>
            </a:r>
          </a:p>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System Interoperability</a:t>
            </a:r>
            <a:r>
              <a:rPr lang="en-US" sz="1600" dirty="0">
                <a:solidFill>
                  <a:srgbClr val="002060"/>
                </a:solidFill>
                <a:latin typeface="Calibri Light" panose="020F0302020204030204" pitchFamily="34" charset="0"/>
                <a:cs typeface="Calibri Light" panose="020F0302020204030204" pitchFamily="34" charset="0"/>
              </a:rPr>
              <a:t>: Variations in technical systems and standards across countries and regions can hinder seamless air traffic management, leading to inefficiencies and unpredictability.</a:t>
            </a:r>
          </a:p>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Data Quality and Availability</a:t>
            </a:r>
          </a:p>
          <a:p>
            <a:pPr marL="914400" lvl="1" indent="-457200">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Incomplete or Inaccurate Data: </a:t>
            </a:r>
            <a:r>
              <a:rPr lang="en-US" sz="1600" dirty="0">
                <a:solidFill>
                  <a:srgbClr val="002060"/>
                </a:solidFill>
                <a:latin typeface="Calibri Light" panose="020F0302020204030204" pitchFamily="34" charset="0"/>
                <a:cs typeface="Calibri Light" panose="020F0302020204030204" pitchFamily="34" charset="0"/>
              </a:rPr>
              <a:t>Forecasts rely heavily on historical data. Inaccuracies, gaps, or inconsistencies in this data can lead to flawed predictions, affecting everything from capacity planning to daily operations.</a:t>
            </a:r>
          </a:p>
          <a:p>
            <a:pPr marL="914400" lvl="1" indent="-457200">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Real-time Data Integration: </a:t>
            </a:r>
            <a:r>
              <a:rPr lang="en-US" sz="1600" dirty="0">
                <a:solidFill>
                  <a:srgbClr val="002060"/>
                </a:solidFill>
                <a:latin typeface="Calibri Light" panose="020F0302020204030204" pitchFamily="34" charset="0"/>
                <a:cs typeface="Calibri Light" panose="020F0302020204030204" pitchFamily="34" charset="0"/>
              </a:rPr>
              <a:t>The ability to incorporate real-time data into forecasts can significantly improve accuracy. Limitations in real-time data collection, processing, and integration can hinder this capability, affecting forecast reliability.</a:t>
            </a:r>
          </a:p>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Modeling Challenges</a:t>
            </a:r>
          </a:p>
          <a:p>
            <a:pPr marL="914400" lvl="1" indent="-457200">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Model Complexity: </a:t>
            </a:r>
            <a:r>
              <a:rPr lang="en-US" sz="1600" dirty="0">
                <a:solidFill>
                  <a:srgbClr val="002060"/>
                </a:solidFill>
                <a:latin typeface="Calibri Light" panose="020F0302020204030204" pitchFamily="34" charset="0"/>
                <a:cs typeface="Calibri Light" panose="020F0302020204030204" pitchFamily="34" charset="0"/>
              </a:rPr>
              <a:t>The complexity of air traffic systems, with numerous interacting variables, makes modeling challenging. Simplifications or assumptions necessary for computational feasibility can compromise forecast accuracy.</a:t>
            </a:r>
          </a:p>
          <a:p>
            <a:pPr marL="914400" lvl="1" indent="-457200">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Changing Patterns: </a:t>
            </a:r>
            <a:r>
              <a:rPr lang="en-US" sz="1600" dirty="0">
                <a:solidFill>
                  <a:srgbClr val="002060"/>
                </a:solidFill>
                <a:latin typeface="Calibri Light" panose="020F0302020204030204" pitchFamily="34" charset="0"/>
                <a:cs typeface="Calibri Light" panose="020F0302020204030204" pitchFamily="34" charset="0"/>
              </a:rPr>
              <a:t>Air traffic patterns can evolve due to a myriad of factors, including economic shifts, airline strategies, and geopolitical events. Models that do not account for these dynamic changes can quickly become outdated.</a:t>
            </a:r>
          </a:p>
          <a:p>
            <a:pPr marL="457200" indent="-457200">
              <a:buFont typeface="+mj-lt"/>
              <a:buAutoNum type="arabicPeriod"/>
            </a:pPr>
            <a:endParaRPr lang="en-US" sz="1600" dirty="0">
              <a:solidFill>
                <a:srgbClr val="002060"/>
              </a:solidFill>
              <a:latin typeface="Calibri Light" panose="020F0302020204030204" pitchFamily="34" charset="0"/>
              <a:cs typeface="Calibri Light" panose="020F0302020204030204" pitchFamily="34" charset="0"/>
            </a:endParaRPr>
          </a:p>
        </p:txBody>
      </p:sp>
      <p:pic>
        <p:nvPicPr>
          <p:cNvPr id="4" name="Εικόνα 3">
            <a:extLst>
              <a:ext uri="{FF2B5EF4-FFF2-40B4-BE49-F238E27FC236}">
                <a16:creationId xmlns:a16="http://schemas.microsoft.com/office/drawing/2014/main" id="{5361C6BF-0C8F-BB72-4821-2D7E687279ED}"/>
              </a:ext>
            </a:extLst>
          </p:cNvPr>
          <p:cNvPicPr>
            <a:picLocks noChangeAspect="1"/>
          </p:cNvPicPr>
          <p:nvPr/>
        </p:nvPicPr>
        <p:blipFill>
          <a:blip r:embed="rId2"/>
          <a:stretch>
            <a:fillRect/>
          </a:stretch>
        </p:blipFill>
        <p:spPr>
          <a:xfrm>
            <a:off x="7543800" y="618607"/>
            <a:ext cx="4648200" cy="5886036"/>
          </a:xfrm>
          <a:prstGeom prst="rect">
            <a:avLst/>
          </a:prstGeom>
        </p:spPr>
      </p:pic>
    </p:spTree>
    <p:extLst>
      <p:ext uri="{BB962C8B-B14F-4D97-AF65-F5344CB8AC3E}">
        <p14:creationId xmlns:p14="http://schemas.microsoft.com/office/powerpoint/2010/main" val="96508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Technical  - 2</a:t>
            </a:r>
            <a:endParaRPr lang="el-GR" dirty="0">
              <a:solidFill>
                <a:schemeClr val="tx1"/>
              </a:solidFill>
            </a:endParaRPr>
          </a:p>
        </p:txBody>
      </p:sp>
      <p:sp>
        <p:nvSpPr>
          <p:cNvPr id="5" name="TextBox 4">
            <a:extLst>
              <a:ext uri="{FF2B5EF4-FFF2-40B4-BE49-F238E27FC236}">
                <a16:creationId xmlns:a16="http://schemas.microsoft.com/office/drawing/2014/main" id="{4C2A4DB0-988A-13CD-2F26-094127853E72}"/>
              </a:ext>
            </a:extLst>
          </p:cNvPr>
          <p:cNvSpPr txBox="1"/>
          <p:nvPr/>
        </p:nvSpPr>
        <p:spPr bwMode="auto">
          <a:xfrm>
            <a:off x="0" y="625233"/>
            <a:ext cx="7658100" cy="4278094"/>
          </a:xfrm>
          <a:prstGeom prst="rect">
            <a:avLst/>
          </a:prstGeom>
          <a:noFill/>
        </p:spPr>
        <p:txBody>
          <a:bodyPr wrap="square">
            <a:spAutoFit/>
          </a:bodyPr>
          <a:lstStyle/>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Forecasting Methodology</a:t>
            </a:r>
          </a:p>
          <a:p>
            <a:pPr marL="914400" lvl="1" indent="-457200">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Statistical vs. AI/ML Approaches</a:t>
            </a:r>
            <a:r>
              <a:rPr lang="en-US" sz="1600" dirty="0">
                <a:solidFill>
                  <a:srgbClr val="002060"/>
                </a:solidFill>
                <a:latin typeface="Calibri Light" panose="020F0302020204030204" pitchFamily="34" charset="0"/>
                <a:cs typeface="Calibri Light" panose="020F0302020204030204" pitchFamily="34" charset="0"/>
              </a:rPr>
              <a:t>: Traditional statistical methods may not capture complex nonlinear relationships as effectively as machine learning models, which can adapt to changing patterns but require large datasets and can be opaque.</a:t>
            </a:r>
          </a:p>
          <a:p>
            <a:pPr marL="914400" lvl="1" indent="-457200">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Scenario Planning: </a:t>
            </a:r>
            <a:r>
              <a:rPr lang="en-US" sz="1600" dirty="0">
                <a:solidFill>
                  <a:srgbClr val="002060"/>
                </a:solidFill>
                <a:latin typeface="Calibri Light" panose="020F0302020204030204" pitchFamily="34" charset="0"/>
                <a:cs typeface="Calibri Light" panose="020F0302020204030204" pitchFamily="34" charset="0"/>
              </a:rPr>
              <a:t>The reliance on a narrow set of assumptions can limit the effectiveness of forecasts. Broadening scenario planning to include a wider range of potential futures can help, but also introduces complexity.</a:t>
            </a:r>
          </a:p>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Technological Disparities</a:t>
            </a:r>
          </a:p>
          <a:p>
            <a:pPr marL="914400" lvl="1" indent="-457200">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Diverse ATC Systems: </a:t>
            </a:r>
            <a:r>
              <a:rPr lang="en-US" sz="1600" dirty="0">
                <a:solidFill>
                  <a:srgbClr val="002060"/>
                </a:solidFill>
                <a:latin typeface="Calibri Light" panose="020F0302020204030204" pitchFamily="34" charset="0"/>
                <a:cs typeface="Calibri Light" panose="020F0302020204030204" pitchFamily="34" charset="0"/>
              </a:rPr>
              <a:t>The technological platforms and systems used for ATC operations vary significantly among European countries, leading to challenges in interoperability and data exchange.</a:t>
            </a:r>
          </a:p>
          <a:p>
            <a:pPr marL="914400" lvl="1" indent="-457200">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Upgrade and Integration Challenges: </a:t>
            </a:r>
            <a:r>
              <a:rPr lang="en-US" sz="1600" dirty="0">
                <a:solidFill>
                  <a:srgbClr val="002060"/>
                </a:solidFill>
                <a:latin typeface="Calibri Light" panose="020F0302020204030204" pitchFamily="34" charset="0"/>
                <a:cs typeface="Calibri Light" panose="020F0302020204030204" pitchFamily="34" charset="0"/>
              </a:rPr>
              <a:t>Efforts to modernize or harmonize ATC technologies face obstacles due to the different starting points, priorities, and budgets of national authorities.</a:t>
            </a:r>
          </a:p>
          <a:p>
            <a:pPr marL="457200" indent="-457200">
              <a:buFont typeface="+mj-lt"/>
              <a:buAutoNum type="arabicPeriod"/>
            </a:pPr>
            <a:endParaRPr lang="en-US" sz="1600" dirty="0">
              <a:solidFill>
                <a:srgbClr val="002060"/>
              </a:solidFill>
              <a:latin typeface="Calibri Light" panose="020F0302020204030204" pitchFamily="34" charset="0"/>
              <a:cs typeface="Calibri Light" panose="020F0302020204030204" pitchFamily="34" charset="0"/>
            </a:endParaRPr>
          </a:p>
          <a:p>
            <a:pPr marL="457200" indent="-457200">
              <a:buFont typeface="+mj-lt"/>
              <a:buAutoNum type="arabicPeriod"/>
            </a:pPr>
            <a:endParaRPr lang="en-US" sz="1600" dirty="0">
              <a:solidFill>
                <a:srgbClr val="002060"/>
              </a:solidFill>
              <a:latin typeface="Calibri Light" panose="020F0302020204030204" pitchFamily="34" charset="0"/>
              <a:cs typeface="Calibri Light" panose="020F0302020204030204" pitchFamily="34" charset="0"/>
            </a:endParaRPr>
          </a:p>
        </p:txBody>
      </p:sp>
      <p:pic>
        <p:nvPicPr>
          <p:cNvPr id="4" name="Εικόνα 3">
            <a:extLst>
              <a:ext uri="{FF2B5EF4-FFF2-40B4-BE49-F238E27FC236}">
                <a16:creationId xmlns:a16="http://schemas.microsoft.com/office/drawing/2014/main" id="{5361C6BF-0C8F-BB72-4821-2D7E687279ED}"/>
              </a:ext>
            </a:extLst>
          </p:cNvPr>
          <p:cNvPicPr>
            <a:picLocks noChangeAspect="1"/>
          </p:cNvPicPr>
          <p:nvPr/>
        </p:nvPicPr>
        <p:blipFill>
          <a:blip r:embed="rId2"/>
          <a:stretch>
            <a:fillRect/>
          </a:stretch>
        </p:blipFill>
        <p:spPr>
          <a:xfrm>
            <a:off x="7543800" y="618607"/>
            <a:ext cx="4648200" cy="5886036"/>
          </a:xfrm>
          <a:prstGeom prst="rect">
            <a:avLst/>
          </a:prstGeom>
        </p:spPr>
      </p:pic>
    </p:spTree>
    <p:extLst>
      <p:ext uri="{BB962C8B-B14F-4D97-AF65-F5344CB8AC3E}">
        <p14:creationId xmlns:p14="http://schemas.microsoft.com/office/powerpoint/2010/main" val="3975662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Technical  - 3</a:t>
            </a:r>
            <a:endParaRPr lang="el-GR" dirty="0">
              <a:solidFill>
                <a:schemeClr val="tx1"/>
              </a:solidFill>
            </a:endParaRPr>
          </a:p>
        </p:txBody>
      </p:sp>
      <p:sp>
        <p:nvSpPr>
          <p:cNvPr id="5" name="TextBox 4">
            <a:extLst>
              <a:ext uri="{FF2B5EF4-FFF2-40B4-BE49-F238E27FC236}">
                <a16:creationId xmlns:a16="http://schemas.microsoft.com/office/drawing/2014/main" id="{4C2A4DB0-988A-13CD-2F26-094127853E72}"/>
              </a:ext>
            </a:extLst>
          </p:cNvPr>
          <p:cNvSpPr txBox="1"/>
          <p:nvPr/>
        </p:nvSpPr>
        <p:spPr bwMode="auto">
          <a:xfrm>
            <a:off x="0" y="625233"/>
            <a:ext cx="7543800" cy="5755422"/>
          </a:xfrm>
          <a:prstGeom prst="rect">
            <a:avLst/>
          </a:prstGeom>
          <a:noFill/>
        </p:spPr>
        <p:txBody>
          <a:bodyPr wrap="square">
            <a:spAutoFit/>
          </a:bodyPr>
          <a:lstStyle/>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Seasonal and Event-driven Variability: </a:t>
            </a:r>
            <a:r>
              <a:rPr lang="en-US" sz="1600" dirty="0">
                <a:solidFill>
                  <a:srgbClr val="002060"/>
                </a:solidFill>
                <a:latin typeface="Calibri Light" panose="020F0302020204030204" pitchFamily="34" charset="0"/>
                <a:cs typeface="Calibri Light" panose="020F0302020204030204" pitchFamily="34" charset="0"/>
              </a:rPr>
              <a:t>Forecasts may not always accurately predict spikes in traffic due to special events (sports events, political summits) or seasonal variations, leading to capacity strain and increased unpredictability.</a:t>
            </a:r>
          </a:p>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AI/ML Limitations</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Data Quality and Availability: </a:t>
            </a:r>
            <a:r>
              <a:rPr lang="en-US" sz="1600" dirty="0">
                <a:solidFill>
                  <a:srgbClr val="002060"/>
                </a:solidFill>
                <a:latin typeface="Calibri Light" panose="020F0302020204030204" pitchFamily="34" charset="0"/>
                <a:cs typeface="Calibri Light" panose="020F0302020204030204" pitchFamily="34" charset="0"/>
              </a:rPr>
              <a:t>AI and ML models are only as good as the data they are trained on. Inconsistencies, gaps, or biases in historical data can lead to inaccurate predictions or decision-making supports, affecting operational efficiency and safety.</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Model Transparency and </a:t>
            </a:r>
            <a:r>
              <a:rPr lang="en-US" sz="1600" b="1" dirty="0" err="1">
                <a:solidFill>
                  <a:srgbClr val="002060"/>
                </a:solidFill>
                <a:latin typeface="Calibri Light" panose="020F0302020204030204" pitchFamily="34" charset="0"/>
                <a:cs typeface="Calibri Light" panose="020F0302020204030204" pitchFamily="34" charset="0"/>
              </a:rPr>
              <a:t>Explainability</a:t>
            </a:r>
            <a:r>
              <a:rPr lang="en-US" sz="1600" b="1" dirty="0">
                <a:solidFill>
                  <a:srgbClr val="002060"/>
                </a:solidFill>
                <a:latin typeface="Calibri Light" panose="020F0302020204030204" pitchFamily="34" charset="0"/>
                <a:cs typeface="Calibri Light" panose="020F0302020204030204" pitchFamily="34" charset="0"/>
              </a:rPr>
              <a:t>: </a:t>
            </a:r>
            <a:r>
              <a:rPr lang="en-US" sz="1600" dirty="0">
                <a:solidFill>
                  <a:srgbClr val="002060"/>
                </a:solidFill>
                <a:latin typeface="Calibri Light" panose="020F0302020204030204" pitchFamily="34" charset="0"/>
                <a:cs typeface="Calibri Light" panose="020F0302020204030204" pitchFamily="34" charset="0"/>
              </a:rPr>
              <a:t>Many AI/ML models, especially deep learning algorithms, operate as "black boxes," making it difficult to understand how they derive certain conclusions or recommendations. This lack of transparency can be a significant barrier to their adoption in safety-critical environments like air traffic control.</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Integration with Existing Systems: </a:t>
            </a:r>
            <a:r>
              <a:rPr lang="en-US" sz="1600" dirty="0">
                <a:solidFill>
                  <a:srgbClr val="002060"/>
                </a:solidFill>
                <a:latin typeface="Calibri Light" panose="020F0302020204030204" pitchFamily="34" charset="0"/>
                <a:cs typeface="Calibri Light" panose="020F0302020204030204" pitchFamily="34" charset="0"/>
              </a:rPr>
              <a:t>The integration of AI/ML technologies with existing ATC systems poses technical and operational challenges. Compatibility issues, resistance to change, and the need for comprehensive validation and certification processes can delay the deployment of these technologies, limiting their potential benefits.</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Reliance on Predictive Algorithms: </a:t>
            </a:r>
            <a:r>
              <a:rPr lang="en-US" sz="1600" dirty="0">
                <a:solidFill>
                  <a:srgbClr val="002060"/>
                </a:solidFill>
                <a:latin typeface="Calibri Light" panose="020F0302020204030204" pitchFamily="34" charset="0"/>
                <a:cs typeface="Calibri Light" panose="020F0302020204030204" pitchFamily="34" charset="0"/>
              </a:rPr>
              <a:t>Over-reliance on AI/ML predictions can lead to complacency or a reduction in situational awareness among controllers. Furthermore, unpredictable or "edge case" scenarios may not be well-represented in training data, leading to potential system failures or unexpected behavior under rare conditions.</a:t>
            </a:r>
          </a:p>
        </p:txBody>
      </p:sp>
      <p:pic>
        <p:nvPicPr>
          <p:cNvPr id="4" name="Εικόνα 3">
            <a:extLst>
              <a:ext uri="{FF2B5EF4-FFF2-40B4-BE49-F238E27FC236}">
                <a16:creationId xmlns:a16="http://schemas.microsoft.com/office/drawing/2014/main" id="{5361C6BF-0C8F-BB72-4821-2D7E687279ED}"/>
              </a:ext>
            </a:extLst>
          </p:cNvPr>
          <p:cNvPicPr>
            <a:picLocks noChangeAspect="1"/>
          </p:cNvPicPr>
          <p:nvPr/>
        </p:nvPicPr>
        <p:blipFill>
          <a:blip r:embed="rId2"/>
          <a:stretch>
            <a:fillRect/>
          </a:stretch>
        </p:blipFill>
        <p:spPr>
          <a:xfrm>
            <a:off x="7543800" y="618607"/>
            <a:ext cx="4648200" cy="5886036"/>
          </a:xfrm>
          <a:prstGeom prst="rect">
            <a:avLst/>
          </a:prstGeom>
        </p:spPr>
      </p:pic>
    </p:spTree>
    <p:extLst>
      <p:ext uri="{BB962C8B-B14F-4D97-AF65-F5344CB8AC3E}">
        <p14:creationId xmlns:p14="http://schemas.microsoft.com/office/powerpoint/2010/main" val="345803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Operational - 1</a:t>
            </a:r>
            <a:endParaRPr lang="el-GR" dirty="0">
              <a:solidFill>
                <a:schemeClr val="tx1"/>
              </a:solidFill>
            </a:endParaRPr>
          </a:p>
        </p:txBody>
      </p:sp>
      <p:sp>
        <p:nvSpPr>
          <p:cNvPr id="7" name="TextBox 6">
            <a:extLst>
              <a:ext uri="{FF2B5EF4-FFF2-40B4-BE49-F238E27FC236}">
                <a16:creationId xmlns:a16="http://schemas.microsoft.com/office/drawing/2014/main" id="{2A794308-3260-88E3-8A75-E2805980E0F2}"/>
              </a:ext>
            </a:extLst>
          </p:cNvPr>
          <p:cNvSpPr txBox="1"/>
          <p:nvPr/>
        </p:nvSpPr>
        <p:spPr bwMode="auto">
          <a:xfrm>
            <a:off x="0" y="605355"/>
            <a:ext cx="12192000" cy="3046988"/>
          </a:xfrm>
          <a:prstGeom prst="rect">
            <a:avLst/>
          </a:prstGeom>
          <a:noFill/>
        </p:spPr>
        <p:txBody>
          <a:bodyPr wrap="square">
            <a:spAutoFit/>
          </a:bodyPr>
          <a:lstStyle/>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Weather Conditions: </a:t>
            </a:r>
            <a:r>
              <a:rPr lang="en-US" sz="1600" dirty="0">
                <a:solidFill>
                  <a:srgbClr val="002060"/>
                </a:solidFill>
                <a:latin typeface="Calibri Light" panose="020F0302020204030204" pitchFamily="34" charset="0"/>
                <a:cs typeface="Calibri Light" panose="020F0302020204030204" pitchFamily="34" charset="0"/>
              </a:rPr>
              <a:t>Adverse weather is a significant source of unpredictability, affecting flight paths, delays, and cancellations.</a:t>
            </a:r>
          </a:p>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Traffic Volume: </a:t>
            </a:r>
            <a:r>
              <a:rPr lang="en-US" sz="1600" dirty="0">
                <a:solidFill>
                  <a:srgbClr val="002060"/>
                </a:solidFill>
                <a:latin typeface="Calibri Light" panose="020F0302020204030204" pitchFamily="34" charset="0"/>
                <a:cs typeface="Calibri Light" panose="020F0302020204030204" pitchFamily="34" charset="0"/>
              </a:rPr>
              <a:t>Fluctuations in air traffic volumes, influenced by seasonal peaks, events, or economic factors, challenge capacity management and predictability.</a:t>
            </a:r>
          </a:p>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Emergency Situations: </a:t>
            </a:r>
            <a:r>
              <a:rPr lang="en-US" sz="1600" dirty="0">
                <a:solidFill>
                  <a:srgbClr val="002060"/>
                </a:solidFill>
                <a:latin typeface="Calibri Light" panose="020F0302020204030204" pitchFamily="34" charset="0"/>
                <a:cs typeface="Calibri Light" panose="020F0302020204030204" pitchFamily="34" charset="0"/>
              </a:rPr>
              <a:t>Unforeseen events such as emergencies, technical failures, or security threats can disrupt planned operations, introducing delays and rerouting.</a:t>
            </a:r>
          </a:p>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Runway Throughput: </a:t>
            </a:r>
            <a:r>
              <a:rPr lang="en-US" sz="1600" dirty="0">
                <a:solidFill>
                  <a:srgbClr val="002060"/>
                </a:solidFill>
                <a:latin typeface="Calibri Light" panose="020F0302020204030204" pitchFamily="34" charset="0"/>
                <a:cs typeface="Calibri Light" panose="020F0302020204030204" pitchFamily="34" charset="0"/>
              </a:rPr>
              <a:t>The number of takeoffs and landings that can be safely accommodated in a given time period is limited. Factors such as runway length, configuration, and surface conditions affect capacity.</a:t>
            </a:r>
          </a:p>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Gate and Stand Availability: </a:t>
            </a:r>
            <a:r>
              <a:rPr lang="en-US" sz="1600" dirty="0">
                <a:solidFill>
                  <a:srgbClr val="002060"/>
                </a:solidFill>
                <a:latin typeface="Calibri Light" panose="020F0302020204030204" pitchFamily="34" charset="0"/>
                <a:cs typeface="Calibri Light" panose="020F0302020204030204" pitchFamily="34" charset="0"/>
              </a:rPr>
              <a:t>Limited parking spots and gates for aircraft can cause delays, especially during peak times or when unexpected events cause a surge in traffic.</a:t>
            </a:r>
          </a:p>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Ground Handling Services: </a:t>
            </a:r>
            <a:r>
              <a:rPr lang="en-US" sz="1600" dirty="0">
                <a:solidFill>
                  <a:srgbClr val="002060"/>
                </a:solidFill>
                <a:latin typeface="Calibri Light" panose="020F0302020204030204" pitchFamily="34" charset="0"/>
                <a:cs typeface="Calibri Light" panose="020F0302020204030204" pitchFamily="34" charset="0"/>
              </a:rPr>
              <a:t>Inefficiencies in baggage handling, refueling, and aircraft servicing can lead to departures being delayed, impacting the broader air traffic management system.</a:t>
            </a:r>
          </a:p>
          <a:p>
            <a:pPr marL="457200" indent="-457200" algn="just">
              <a:buFont typeface="+mj-lt"/>
              <a:buAutoNum type="arabicPeriod"/>
            </a:pPr>
            <a:endParaRPr lang="en-US" sz="1600" dirty="0">
              <a:solidFill>
                <a:srgbClr val="002060"/>
              </a:solidFill>
              <a:latin typeface="Calibri Light" panose="020F0302020204030204" pitchFamily="34" charset="0"/>
              <a:cs typeface="Calibri Light" panose="020F0302020204030204" pitchFamily="34" charset="0"/>
            </a:endParaRPr>
          </a:p>
        </p:txBody>
      </p:sp>
      <p:pic>
        <p:nvPicPr>
          <p:cNvPr id="4" name="Εικόνα 3">
            <a:extLst>
              <a:ext uri="{FF2B5EF4-FFF2-40B4-BE49-F238E27FC236}">
                <a16:creationId xmlns:a16="http://schemas.microsoft.com/office/drawing/2014/main" id="{07F3D675-4F8C-A9A8-B5DE-6B0B642A2641}"/>
              </a:ext>
            </a:extLst>
          </p:cNvPr>
          <p:cNvPicPr>
            <a:picLocks noChangeAspect="1"/>
          </p:cNvPicPr>
          <p:nvPr/>
        </p:nvPicPr>
        <p:blipFill rotWithShape="1">
          <a:blip r:embed="rId2"/>
          <a:srcRect t="454" b="4028"/>
          <a:stretch/>
        </p:blipFill>
        <p:spPr>
          <a:xfrm>
            <a:off x="511430" y="3352800"/>
            <a:ext cx="11169140" cy="2502716"/>
          </a:xfrm>
          <a:prstGeom prst="rect">
            <a:avLst/>
          </a:prstGeom>
        </p:spPr>
      </p:pic>
    </p:spTree>
    <p:extLst>
      <p:ext uri="{BB962C8B-B14F-4D97-AF65-F5344CB8AC3E}">
        <p14:creationId xmlns:p14="http://schemas.microsoft.com/office/powerpoint/2010/main" val="1894466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Operational - 2</a:t>
            </a:r>
            <a:endParaRPr lang="el-GR" dirty="0">
              <a:solidFill>
                <a:schemeClr val="tx1"/>
              </a:solidFill>
            </a:endParaRPr>
          </a:p>
        </p:txBody>
      </p:sp>
      <p:sp>
        <p:nvSpPr>
          <p:cNvPr id="7" name="TextBox 6">
            <a:extLst>
              <a:ext uri="{FF2B5EF4-FFF2-40B4-BE49-F238E27FC236}">
                <a16:creationId xmlns:a16="http://schemas.microsoft.com/office/drawing/2014/main" id="{2A794308-3260-88E3-8A75-E2805980E0F2}"/>
              </a:ext>
            </a:extLst>
          </p:cNvPr>
          <p:cNvSpPr txBox="1"/>
          <p:nvPr/>
        </p:nvSpPr>
        <p:spPr bwMode="auto">
          <a:xfrm>
            <a:off x="0" y="605355"/>
            <a:ext cx="12192000" cy="3293209"/>
          </a:xfrm>
          <a:prstGeom prst="rect">
            <a:avLst/>
          </a:prstGeom>
          <a:noFill/>
        </p:spPr>
        <p:txBody>
          <a:bodyPr wrap="square">
            <a:spAutoFit/>
          </a:bodyPr>
          <a:lstStyle/>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Operational Practices</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Airspace Management: </a:t>
            </a:r>
            <a:r>
              <a:rPr lang="en-US" sz="1600" dirty="0">
                <a:solidFill>
                  <a:srgbClr val="002060"/>
                </a:solidFill>
                <a:latin typeface="Calibri Light" panose="020F0302020204030204" pitchFamily="34" charset="0"/>
                <a:cs typeface="Calibri Light" panose="020F0302020204030204" pitchFamily="34" charset="0"/>
              </a:rPr>
              <a:t>Restrictions on airspace use, whether for military activities, space launches, or other reasons, can limit the availability of optimal flight paths, leading to inefficiencies and delays.</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Traffic Flow Management: </a:t>
            </a:r>
            <a:r>
              <a:rPr lang="en-US" sz="1600" dirty="0">
                <a:solidFill>
                  <a:srgbClr val="002060"/>
                </a:solidFill>
                <a:latin typeface="Calibri Light" panose="020F0302020204030204" pitchFamily="34" charset="0"/>
                <a:cs typeface="Calibri Light" panose="020F0302020204030204" pitchFamily="34" charset="0"/>
              </a:rPr>
              <a:t>Inadequate traffic flow management strategies during peak periods or in response to adverse weather conditions can result in suboptimal routing and spacing, increasing unpredictability.</a:t>
            </a:r>
          </a:p>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Traffic Density : </a:t>
            </a:r>
            <a:r>
              <a:rPr lang="en-US" sz="1600" dirty="0">
                <a:solidFill>
                  <a:srgbClr val="002060"/>
                </a:solidFill>
                <a:latin typeface="Calibri Light" panose="020F0302020204030204" pitchFamily="34" charset="0"/>
                <a:cs typeface="Calibri Light" panose="020F0302020204030204" pitchFamily="34" charset="0"/>
              </a:rPr>
              <a:t>Europe's airspace is among the most densely used in the world, with a large number of flights within a limited area, leading to significant route optimization challenges.</a:t>
            </a:r>
          </a:p>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Complex Airspace Configuration: </a:t>
            </a:r>
            <a:r>
              <a:rPr lang="en-US" sz="1600" dirty="0">
                <a:solidFill>
                  <a:srgbClr val="002060"/>
                </a:solidFill>
                <a:latin typeface="Calibri Light" panose="020F0302020204030204" pitchFamily="34" charset="0"/>
                <a:cs typeface="Calibri Light" panose="020F0302020204030204" pitchFamily="34" charset="0"/>
              </a:rPr>
              <a:t>The European airspace is characterized by a dense network of flight paths, with numerous controlled zones and military areas, further complicating navigation and route planning.</a:t>
            </a:r>
          </a:p>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Inefficient Airspace Utilization: </a:t>
            </a:r>
            <a:r>
              <a:rPr lang="en-US" sz="1600" dirty="0">
                <a:solidFill>
                  <a:srgbClr val="002060"/>
                </a:solidFill>
                <a:latin typeface="Calibri Light" panose="020F0302020204030204" pitchFamily="34" charset="0"/>
                <a:cs typeface="Calibri Light" panose="020F0302020204030204" pitchFamily="34" charset="0"/>
              </a:rPr>
              <a:t>Fragmentation leads to suboptimal routing, with flights often taking longer paths to avoid entering different control zones, increasing fuel consumption, flight times, and CO</a:t>
            </a:r>
            <a:r>
              <a:rPr lang="en-US" sz="1600" baseline="-25000" dirty="0">
                <a:solidFill>
                  <a:srgbClr val="002060"/>
                </a:solidFill>
                <a:latin typeface="Calibri Light" panose="020F0302020204030204" pitchFamily="34" charset="0"/>
                <a:cs typeface="Calibri Light" panose="020F0302020204030204" pitchFamily="34" charset="0"/>
              </a:rPr>
              <a:t>2</a:t>
            </a:r>
            <a:r>
              <a:rPr lang="en-US" sz="1600" dirty="0">
                <a:solidFill>
                  <a:srgbClr val="002060"/>
                </a:solidFill>
                <a:latin typeface="Calibri Light" panose="020F0302020204030204" pitchFamily="34" charset="0"/>
                <a:cs typeface="Calibri Light" panose="020F0302020204030204" pitchFamily="34" charset="0"/>
              </a:rPr>
              <a:t> emissions.</a:t>
            </a:r>
          </a:p>
          <a:p>
            <a:pPr marL="457200" indent="-457200" algn="just">
              <a:buFont typeface="+mj-lt"/>
              <a:buAutoNum type="arabicPeriod"/>
            </a:pPr>
            <a:endParaRPr lang="en-US" sz="1600" dirty="0">
              <a:solidFill>
                <a:srgbClr val="002060"/>
              </a:solidFill>
              <a:latin typeface="Calibri Light" panose="020F0302020204030204" pitchFamily="34" charset="0"/>
              <a:cs typeface="Calibri Light" panose="020F0302020204030204" pitchFamily="34" charset="0"/>
            </a:endParaRPr>
          </a:p>
          <a:p>
            <a:pPr marL="457200" indent="-457200" algn="just">
              <a:buFont typeface="+mj-lt"/>
              <a:buAutoNum type="arabicPeriod"/>
            </a:pPr>
            <a:endParaRPr lang="en-US" sz="1600" dirty="0">
              <a:solidFill>
                <a:srgbClr val="002060"/>
              </a:solidFill>
              <a:latin typeface="Calibri Light" panose="020F0302020204030204" pitchFamily="34" charset="0"/>
              <a:cs typeface="Calibri Light" panose="020F0302020204030204" pitchFamily="34" charset="0"/>
            </a:endParaRPr>
          </a:p>
        </p:txBody>
      </p:sp>
      <p:pic>
        <p:nvPicPr>
          <p:cNvPr id="4" name="Εικόνα 3">
            <a:extLst>
              <a:ext uri="{FF2B5EF4-FFF2-40B4-BE49-F238E27FC236}">
                <a16:creationId xmlns:a16="http://schemas.microsoft.com/office/drawing/2014/main" id="{07F3D675-4F8C-A9A8-B5DE-6B0B642A2641}"/>
              </a:ext>
            </a:extLst>
          </p:cNvPr>
          <p:cNvPicPr>
            <a:picLocks noChangeAspect="1"/>
          </p:cNvPicPr>
          <p:nvPr/>
        </p:nvPicPr>
        <p:blipFill rotWithShape="1">
          <a:blip r:embed="rId2"/>
          <a:srcRect t="454" b="4028"/>
          <a:stretch/>
        </p:blipFill>
        <p:spPr>
          <a:xfrm>
            <a:off x="511430" y="3352800"/>
            <a:ext cx="11169140" cy="2502716"/>
          </a:xfrm>
          <a:prstGeom prst="rect">
            <a:avLst/>
          </a:prstGeom>
        </p:spPr>
      </p:pic>
    </p:spTree>
    <p:extLst>
      <p:ext uri="{BB962C8B-B14F-4D97-AF65-F5344CB8AC3E}">
        <p14:creationId xmlns:p14="http://schemas.microsoft.com/office/powerpoint/2010/main" val="1898810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Air Traffic Controllers</a:t>
            </a:r>
            <a:endParaRPr lang="el-GR" dirty="0">
              <a:solidFill>
                <a:schemeClr val="tx1"/>
              </a:solidFill>
            </a:endParaRPr>
          </a:p>
        </p:txBody>
      </p:sp>
      <p:sp>
        <p:nvSpPr>
          <p:cNvPr id="5" name="TextBox 4">
            <a:extLst>
              <a:ext uri="{FF2B5EF4-FFF2-40B4-BE49-F238E27FC236}">
                <a16:creationId xmlns:a16="http://schemas.microsoft.com/office/drawing/2014/main" id="{00642BD7-6D61-B66F-5A9A-DEB65739D97B}"/>
              </a:ext>
            </a:extLst>
          </p:cNvPr>
          <p:cNvSpPr txBox="1"/>
          <p:nvPr/>
        </p:nvSpPr>
        <p:spPr bwMode="auto">
          <a:xfrm>
            <a:off x="0" y="608668"/>
            <a:ext cx="11506200" cy="3785652"/>
          </a:xfrm>
          <a:prstGeom prst="rect">
            <a:avLst/>
          </a:prstGeom>
          <a:noFill/>
        </p:spPr>
        <p:txBody>
          <a:bodyPr wrap="square">
            <a:spAutoFit/>
          </a:bodyPr>
          <a:lstStyle/>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Controller Workload: </a:t>
            </a:r>
            <a:r>
              <a:rPr lang="en-US" sz="1600" dirty="0">
                <a:solidFill>
                  <a:srgbClr val="002060"/>
                </a:solidFill>
                <a:latin typeface="Calibri Light" panose="020F0302020204030204" pitchFamily="34" charset="0"/>
                <a:cs typeface="Calibri Light" panose="020F0302020204030204" pitchFamily="34" charset="0"/>
              </a:rPr>
              <a:t>High traffic volumes, complex airspace structures, or emergency situations can lead to controller overload.</a:t>
            </a:r>
          </a:p>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Training and Staffing Levels: </a:t>
            </a:r>
            <a:r>
              <a:rPr lang="en-US" sz="1600" dirty="0">
                <a:solidFill>
                  <a:srgbClr val="002060"/>
                </a:solidFill>
                <a:latin typeface="Calibri Light" panose="020F0302020204030204" pitchFamily="34" charset="0"/>
                <a:cs typeface="Calibri Light" panose="020F0302020204030204" pitchFamily="34" charset="0"/>
              </a:rPr>
              <a:t>Insufficient staffing or gaps in controller training can affect the ability of ANSPs to manage air traffic efficiently, leading to delays and increased spacing between aircraft.</a:t>
            </a:r>
          </a:p>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Human Performance: </a:t>
            </a:r>
            <a:r>
              <a:rPr lang="en-US" sz="1600" dirty="0">
                <a:solidFill>
                  <a:srgbClr val="002060"/>
                </a:solidFill>
                <a:latin typeface="Calibri Light" panose="020F0302020204030204" pitchFamily="34" charset="0"/>
                <a:cs typeface="Calibri Light" panose="020F0302020204030204" pitchFamily="34" charset="0"/>
              </a:rPr>
              <a:t>The performance of air traffic controllers can be affected by fatigue, stress, or cognitive overload, leading to variability in decision-making and efficiency.</a:t>
            </a:r>
          </a:p>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Expertise and Experience: </a:t>
            </a:r>
            <a:r>
              <a:rPr lang="en-US" sz="1600" dirty="0">
                <a:solidFill>
                  <a:srgbClr val="002060"/>
                </a:solidFill>
                <a:latin typeface="Calibri Light" panose="020F0302020204030204" pitchFamily="34" charset="0"/>
                <a:cs typeface="Calibri Light" panose="020F0302020204030204" pitchFamily="34" charset="0"/>
              </a:rPr>
              <a:t>Differences in the training, experience, and expertise of air traffic controllers can impact the handling of complex or unexpected situations, affecting predictability.</a:t>
            </a:r>
          </a:p>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Communication: </a:t>
            </a:r>
            <a:r>
              <a:rPr lang="en-US" sz="1600" dirty="0">
                <a:solidFill>
                  <a:srgbClr val="002060"/>
                </a:solidFill>
                <a:latin typeface="Calibri Light" panose="020F0302020204030204" pitchFamily="34" charset="0"/>
                <a:cs typeface="Calibri Light" panose="020F0302020204030204" pitchFamily="34" charset="0"/>
              </a:rPr>
              <a:t>Miscommunications or language barriers between controllers and pilots can lead to misunderstandings and operational inefficiencies, contributing to unpredictability.</a:t>
            </a:r>
          </a:p>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Coordination Challenges: </a:t>
            </a:r>
            <a:r>
              <a:rPr lang="en-US" sz="1600" dirty="0">
                <a:solidFill>
                  <a:srgbClr val="002060"/>
                </a:solidFill>
                <a:latin typeface="Calibri Light" panose="020F0302020204030204" pitchFamily="34" charset="0"/>
                <a:cs typeface="Calibri Light" panose="020F0302020204030204" pitchFamily="34" charset="0"/>
              </a:rPr>
              <a:t>The need for extensive coordination across multiple control centers for cross-border flights can lead to delays and increased workload for ATC staff.</a:t>
            </a:r>
          </a:p>
          <a:p>
            <a:pPr marL="457200" indent="-457200">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Capacity Constraints: </a:t>
            </a:r>
            <a:r>
              <a:rPr lang="en-US" sz="1600" dirty="0">
                <a:solidFill>
                  <a:srgbClr val="002060"/>
                </a:solidFill>
                <a:latin typeface="Calibri Light" panose="020F0302020204030204" pitchFamily="34" charset="0"/>
                <a:cs typeface="Calibri Light" panose="020F0302020204030204" pitchFamily="34" charset="0"/>
              </a:rPr>
              <a:t>Different management practices and capacity limitations across regions can result in congestion and inefficiencies, particularly in high-demand areas or during peak seasons.</a:t>
            </a:r>
          </a:p>
          <a:p>
            <a:pPr marL="457200" indent="-457200">
              <a:buFont typeface="+mj-lt"/>
              <a:buAutoNum type="arabicPeriod"/>
            </a:pPr>
            <a:endParaRPr lang="en-US" sz="1600" dirty="0">
              <a:solidFill>
                <a:srgbClr val="002060"/>
              </a:solidFill>
              <a:latin typeface="Calibri Light" panose="020F0302020204030204" pitchFamily="34" charset="0"/>
              <a:cs typeface="Calibri Light" panose="020F0302020204030204" pitchFamily="34" charset="0"/>
            </a:endParaRPr>
          </a:p>
          <a:p>
            <a:pPr marL="457200" indent="-457200">
              <a:buFont typeface="+mj-lt"/>
              <a:buAutoNum type="arabicPeriod"/>
            </a:pPr>
            <a:endParaRPr lang="en-US" sz="1600" dirty="0">
              <a:solidFill>
                <a:srgbClr val="002060"/>
              </a:solidFill>
              <a:latin typeface="Calibri Light" panose="020F0302020204030204" pitchFamily="34" charset="0"/>
              <a:cs typeface="Calibri Light" panose="020F0302020204030204" pitchFamily="34" charset="0"/>
            </a:endParaRPr>
          </a:p>
        </p:txBody>
      </p:sp>
      <p:pic>
        <p:nvPicPr>
          <p:cNvPr id="3" name="Εικόνα 2">
            <a:extLst>
              <a:ext uri="{FF2B5EF4-FFF2-40B4-BE49-F238E27FC236}">
                <a16:creationId xmlns:a16="http://schemas.microsoft.com/office/drawing/2014/main" id="{7C727CAD-3CB8-61A8-F116-4990818189B5}"/>
              </a:ext>
            </a:extLst>
          </p:cNvPr>
          <p:cNvPicPr>
            <a:picLocks noChangeAspect="1"/>
          </p:cNvPicPr>
          <p:nvPr/>
        </p:nvPicPr>
        <p:blipFill>
          <a:blip r:embed="rId2"/>
          <a:stretch>
            <a:fillRect/>
          </a:stretch>
        </p:blipFill>
        <p:spPr>
          <a:xfrm>
            <a:off x="7391399" y="3925749"/>
            <a:ext cx="4796483" cy="2686030"/>
          </a:xfrm>
          <a:prstGeom prst="rect">
            <a:avLst/>
          </a:prstGeom>
        </p:spPr>
      </p:pic>
    </p:spTree>
    <p:extLst>
      <p:ext uri="{BB962C8B-B14F-4D97-AF65-F5344CB8AC3E}">
        <p14:creationId xmlns:p14="http://schemas.microsoft.com/office/powerpoint/2010/main" val="249470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The way Forward</a:t>
            </a:r>
            <a:endParaRPr lang="el-GR" dirty="0">
              <a:solidFill>
                <a:schemeClr val="tx1"/>
              </a:solidFill>
            </a:endParaRPr>
          </a:p>
        </p:txBody>
      </p:sp>
      <p:graphicFrame>
        <p:nvGraphicFramePr>
          <p:cNvPr id="7" name="Διάγραμμα 6">
            <a:extLst>
              <a:ext uri="{FF2B5EF4-FFF2-40B4-BE49-F238E27FC236}">
                <a16:creationId xmlns:a16="http://schemas.microsoft.com/office/drawing/2014/main" id="{85F0F523-740D-FF75-501F-1FCF4EC7F595}"/>
              </a:ext>
            </a:extLst>
          </p:cNvPr>
          <p:cNvGraphicFramePr/>
          <p:nvPr>
            <p:extLst>
              <p:ext uri="{D42A27DB-BD31-4B8C-83A1-F6EECF244321}">
                <p14:modId xmlns:p14="http://schemas.microsoft.com/office/powerpoint/2010/main" val="2519110092"/>
              </p:ext>
            </p:extLst>
          </p:nvPr>
        </p:nvGraphicFramePr>
        <p:xfrm>
          <a:off x="696000" y="1009297"/>
          <a:ext cx="10800000" cy="1647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a:extLst>
              <a:ext uri="{FF2B5EF4-FFF2-40B4-BE49-F238E27FC236}">
                <a16:creationId xmlns:a16="http://schemas.microsoft.com/office/drawing/2014/main" id="{B1CC6D67-22E8-80FA-4648-00E5578C4B67}"/>
              </a:ext>
            </a:extLst>
          </p:cNvPr>
          <p:cNvPicPr>
            <a:picLocks noChangeAspect="1"/>
          </p:cNvPicPr>
          <p:nvPr/>
        </p:nvPicPr>
        <p:blipFill rotWithShape="1">
          <a:blip r:embed="rId7"/>
          <a:srcRect l="7382"/>
          <a:stretch/>
        </p:blipFill>
        <p:spPr>
          <a:xfrm>
            <a:off x="4343400" y="3581400"/>
            <a:ext cx="6239359" cy="2209800"/>
          </a:xfrm>
          <a:prstGeom prst="rect">
            <a:avLst/>
          </a:prstGeom>
        </p:spPr>
      </p:pic>
      <p:pic>
        <p:nvPicPr>
          <p:cNvPr id="6" name="Εικόνα 5">
            <a:extLst>
              <a:ext uri="{FF2B5EF4-FFF2-40B4-BE49-F238E27FC236}">
                <a16:creationId xmlns:a16="http://schemas.microsoft.com/office/drawing/2014/main" id="{70C01C5C-AB4A-5488-6CED-7A27929BEBA6}"/>
              </a:ext>
            </a:extLst>
          </p:cNvPr>
          <p:cNvPicPr>
            <a:picLocks noChangeAspect="1"/>
          </p:cNvPicPr>
          <p:nvPr/>
        </p:nvPicPr>
        <p:blipFill>
          <a:blip r:embed="rId8"/>
          <a:stretch>
            <a:fillRect/>
          </a:stretch>
        </p:blipFill>
        <p:spPr>
          <a:xfrm>
            <a:off x="533400" y="3317630"/>
            <a:ext cx="2969036" cy="2482490"/>
          </a:xfrm>
          <a:prstGeom prst="rect">
            <a:avLst/>
          </a:prstGeom>
        </p:spPr>
      </p:pic>
    </p:spTree>
    <p:extLst>
      <p:ext uri="{BB962C8B-B14F-4D97-AF65-F5344CB8AC3E}">
        <p14:creationId xmlns:p14="http://schemas.microsoft.com/office/powerpoint/2010/main" val="4024173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90800"/>
            <a:ext cx="3523980" cy="2340143"/>
          </a:xfrm>
          <a:prstGeom prst="rect">
            <a:avLst/>
          </a:prstGeom>
        </p:spPr>
      </p:pic>
      <p:sp>
        <p:nvSpPr>
          <p:cNvPr id="2" name="Title 1"/>
          <p:cNvSpPr>
            <a:spLocks noGrp="1"/>
          </p:cNvSpPr>
          <p:nvPr>
            <p:ph type="title"/>
          </p:nvPr>
        </p:nvSpPr>
        <p:spPr/>
        <p:txBody>
          <a:bodyPr>
            <a:noAutofit/>
          </a:bodyPr>
          <a:lstStyle/>
          <a:p>
            <a:r>
              <a:rPr lang="el-GR" dirty="0">
                <a:solidFill>
                  <a:schemeClr val="tx1"/>
                </a:solidFill>
              </a:rPr>
              <a:t>Ερωτήσεις;</a:t>
            </a:r>
          </a:p>
        </p:txBody>
      </p:sp>
      <p:sp>
        <p:nvSpPr>
          <p:cNvPr id="5" name="Rectangle 4">
            <a:extLst>
              <a:ext uri="{FF2B5EF4-FFF2-40B4-BE49-F238E27FC236}">
                <a16:creationId xmlns:a16="http://schemas.microsoft.com/office/drawing/2014/main" id="{B6C23A1B-D145-4EDC-B2DC-D044F14D7734}"/>
              </a:ext>
            </a:extLst>
          </p:cNvPr>
          <p:cNvSpPr/>
          <p:nvPr/>
        </p:nvSpPr>
        <p:spPr>
          <a:xfrm>
            <a:off x="0" y="2921169"/>
            <a:ext cx="12192000" cy="1015663"/>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6000" b="1" dirty="0">
                <a:ln w="0"/>
                <a:solidFill>
                  <a:schemeClr val="accent1"/>
                </a:solidFill>
                <a:effectLst>
                  <a:outerShdw blurRad="38100" dist="25400" dir="5400000" algn="ctr" rotWithShape="0">
                    <a:srgbClr val="6E747A">
                      <a:alpha val="43000"/>
                    </a:srgbClr>
                  </a:outerShdw>
                </a:effectLst>
                <a:cs typeface="Calibri Light" panose="020F0302020204030204" pitchFamily="34" charset="0"/>
              </a:rPr>
              <a:t>Questions</a:t>
            </a:r>
          </a:p>
        </p:txBody>
      </p:sp>
      <p:pic>
        <p:nvPicPr>
          <p:cNvPr id="7" name="Picture 6"/>
          <p:cNvPicPr>
            <a:picLocks noChangeAspect="1"/>
          </p:cNvPicPr>
          <p:nvPr/>
        </p:nvPicPr>
        <p:blipFill>
          <a:blip r:embed="rId2"/>
          <a:stretch>
            <a:fillRect/>
          </a:stretch>
        </p:blipFill>
        <p:spPr>
          <a:xfrm>
            <a:off x="8661394" y="2590800"/>
            <a:ext cx="3523980" cy="2340143"/>
          </a:xfrm>
          <a:prstGeom prst="rect">
            <a:avLst/>
          </a:prstGeom>
        </p:spPr>
      </p:pic>
      <p:pic>
        <p:nvPicPr>
          <p:cNvPr id="8" name="Picture 7"/>
          <p:cNvPicPr>
            <a:picLocks noChangeAspect="1"/>
          </p:cNvPicPr>
          <p:nvPr/>
        </p:nvPicPr>
        <p:blipFill>
          <a:blip r:embed="rId2"/>
          <a:stretch>
            <a:fillRect/>
          </a:stretch>
        </p:blipFill>
        <p:spPr>
          <a:xfrm>
            <a:off x="4334010" y="4267199"/>
            <a:ext cx="3523980" cy="2340143"/>
          </a:xfrm>
          <a:prstGeom prst="rect">
            <a:avLst/>
          </a:prstGeom>
        </p:spPr>
      </p:pic>
      <p:pic>
        <p:nvPicPr>
          <p:cNvPr id="9" name="Picture 8"/>
          <p:cNvPicPr>
            <a:picLocks noChangeAspect="1"/>
          </p:cNvPicPr>
          <p:nvPr/>
        </p:nvPicPr>
        <p:blipFill>
          <a:blip r:embed="rId2"/>
          <a:stretch>
            <a:fillRect/>
          </a:stretch>
        </p:blipFill>
        <p:spPr>
          <a:xfrm>
            <a:off x="4165128" y="621506"/>
            <a:ext cx="3523980" cy="2340143"/>
          </a:xfrm>
          <a:prstGeom prst="rect">
            <a:avLst/>
          </a:prstGeom>
        </p:spPr>
      </p:pic>
    </p:spTree>
    <p:extLst>
      <p:ext uri="{BB962C8B-B14F-4D97-AF65-F5344CB8AC3E}">
        <p14:creationId xmlns:p14="http://schemas.microsoft.com/office/powerpoint/2010/main" val="84225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301"/>
            <a:ext cx="12192000" cy="979074"/>
          </a:xfrm>
        </p:spPr>
        <p:txBody>
          <a:bodyPr>
            <a:normAutofit/>
          </a:bodyPr>
          <a:lstStyle/>
          <a:p>
            <a:r>
              <a:rPr lang="en-US" sz="2400" b="1" dirty="0"/>
              <a:t>Challenges from the Introduction of Artificial Intelligence </a:t>
            </a:r>
            <a:br>
              <a:rPr lang="en-US" sz="2400" b="1" dirty="0"/>
            </a:br>
            <a:r>
              <a:rPr lang="en-US" sz="2400" b="1" dirty="0"/>
              <a:t>in the European Air Traffic Management System</a:t>
            </a:r>
            <a:endParaRPr lang="el-GR" sz="2400" b="1" dirty="0"/>
          </a:p>
        </p:txBody>
      </p:sp>
      <p:sp>
        <p:nvSpPr>
          <p:cNvPr id="3" name="Subtitle 2"/>
          <p:cNvSpPr txBox="1">
            <a:spLocks/>
          </p:cNvSpPr>
          <p:nvPr/>
        </p:nvSpPr>
        <p:spPr bwMode="auto">
          <a:xfrm>
            <a:off x="0" y="5867400"/>
            <a:ext cx="12192000" cy="759768"/>
          </a:xfrm>
          <a:prstGeom prst="rect">
            <a:avLst/>
          </a:prstGeom>
        </p:spPr>
        <p:txBody>
          <a:bodyPr vert="horz" lIns="91440" tIns="45720" rIns="91440" bIns="45720" rtlCol="0">
            <a:noAutofit/>
          </a:bodyPr>
          <a:lstStyle/>
          <a:p>
            <a:pPr algn="ctr">
              <a:spcBef>
                <a:spcPct val="20000"/>
              </a:spcBef>
              <a:defRPr/>
            </a:pPr>
            <a:r>
              <a:rPr lang="en-US" dirty="0">
                <a:solidFill>
                  <a:schemeClr val="bg2">
                    <a:lumMod val="10000"/>
                  </a:schemeClr>
                </a:solidFill>
                <a:latin typeface="Calibri Light" panose="020F0302020204030204" pitchFamily="34" charset="0"/>
              </a:rPr>
              <a:t>Prepared by </a:t>
            </a:r>
            <a:r>
              <a:rPr lang="en-US" b="1" dirty="0">
                <a:solidFill>
                  <a:schemeClr val="bg2">
                    <a:lumMod val="10000"/>
                  </a:schemeClr>
                </a:solidFill>
                <a:latin typeface="Calibri Light" panose="020F0302020204030204" pitchFamily="34" charset="0"/>
              </a:rPr>
              <a:t>IFATCA JCHMS </a:t>
            </a:r>
            <a:r>
              <a:rPr lang="en-US" dirty="0">
                <a:solidFill>
                  <a:schemeClr val="bg2">
                    <a:lumMod val="10000"/>
                  </a:schemeClr>
                </a:solidFill>
                <a:latin typeface="Calibri Light" panose="020F0302020204030204" pitchFamily="34" charset="0"/>
              </a:rPr>
              <a:t>Team</a:t>
            </a:r>
          </a:p>
        </p:txBody>
      </p:sp>
      <p:pic>
        <p:nvPicPr>
          <p:cNvPr id="4" name="Picture 3"/>
          <p:cNvPicPr>
            <a:picLocks noChangeAspect="1"/>
          </p:cNvPicPr>
          <p:nvPr/>
        </p:nvPicPr>
        <p:blipFill>
          <a:blip r:embed="rId2"/>
          <a:stretch>
            <a:fillRect/>
          </a:stretch>
        </p:blipFill>
        <p:spPr>
          <a:xfrm>
            <a:off x="0" y="1236375"/>
            <a:ext cx="12192000" cy="4631025"/>
          </a:xfrm>
          <a:prstGeom prst="rect">
            <a:avLst/>
          </a:prstGeom>
        </p:spPr>
      </p:pic>
      <p:pic>
        <p:nvPicPr>
          <p:cNvPr id="8" name="Picture 7">
            <a:extLst>
              <a:ext uri="{FF2B5EF4-FFF2-40B4-BE49-F238E27FC236}">
                <a16:creationId xmlns:a16="http://schemas.microsoft.com/office/drawing/2014/main" id="{D08D333A-695A-55B7-3608-A9174D1F1D75}"/>
              </a:ext>
            </a:extLst>
          </p:cNvPr>
          <p:cNvPicPr>
            <a:picLocks noChangeAspect="1"/>
          </p:cNvPicPr>
          <p:nvPr/>
        </p:nvPicPr>
        <p:blipFill rotWithShape="1">
          <a:blip r:embed="rId3"/>
          <a:srcRect l="15625" t="22222" r="60000" b="16666"/>
          <a:stretch/>
        </p:blipFill>
        <p:spPr>
          <a:xfrm>
            <a:off x="1371600" y="1503108"/>
            <a:ext cx="2971800" cy="4191000"/>
          </a:xfrm>
          <a:prstGeom prst="rect">
            <a:avLst/>
          </a:prstGeom>
        </p:spPr>
      </p:pic>
      <p:pic>
        <p:nvPicPr>
          <p:cNvPr id="10" name="Picture 9">
            <a:extLst>
              <a:ext uri="{FF2B5EF4-FFF2-40B4-BE49-F238E27FC236}">
                <a16:creationId xmlns:a16="http://schemas.microsoft.com/office/drawing/2014/main" id="{343B60C3-F08C-730F-7180-D16B653AC838}"/>
              </a:ext>
            </a:extLst>
          </p:cNvPr>
          <p:cNvPicPr>
            <a:picLocks noChangeAspect="1"/>
          </p:cNvPicPr>
          <p:nvPr/>
        </p:nvPicPr>
        <p:blipFill rotWithShape="1">
          <a:blip r:embed="rId4"/>
          <a:srcRect l="33125" t="23584" r="15000" b="8889"/>
          <a:stretch/>
        </p:blipFill>
        <p:spPr>
          <a:xfrm>
            <a:off x="7391400" y="1752600"/>
            <a:ext cx="4267200" cy="3124547"/>
          </a:xfrm>
          <a:prstGeom prst="rect">
            <a:avLst/>
          </a:prstGeom>
        </p:spPr>
      </p:pic>
    </p:spTree>
    <p:extLst>
      <p:ext uri="{BB962C8B-B14F-4D97-AF65-F5344CB8AC3E}">
        <p14:creationId xmlns:p14="http://schemas.microsoft.com/office/powerpoint/2010/main" val="333070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solidFill>
                  <a:schemeClr val="tx1"/>
                </a:solidFill>
              </a:rPr>
              <a:t>What is the goal of the paper?</a:t>
            </a:r>
          </a:p>
        </p:txBody>
      </p:sp>
      <p:sp>
        <p:nvSpPr>
          <p:cNvPr id="5" name="TextBox 4">
            <a:extLst>
              <a:ext uri="{FF2B5EF4-FFF2-40B4-BE49-F238E27FC236}">
                <a16:creationId xmlns:a16="http://schemas.microsoft.com/office/drawing/2014/main" id="{BB7D838E-80BC-4850-A5B1-9BEBC6CEDA9C}"/>
              </a:ext>
            </a:extLst>
          </p:cNvPr>
          <p:cNvSpPr txBox="1"/>
          <p:nvPr/>
        </p:nvSpPr>
        <p:spPr bwMode="auto">
          <a:xfrm>
            <a:off x="609600" y="1219200"/>
            <a:ext cx="10972800" cy="1015663"/>
          </a:xfrm>
          <a:prstGeom prst="rect">
            <a:avLst/>
          </a:prstGeom>
          <a:noFill/>
        </p:spPr>
        <p:txBody>
          <a:bodyPr wrap="square">
            <a:spAutoFit/>
          </a:bodyPr>
          <a:lstStyle/>
          <a:p>
            <a:pPr algn="just"/>
            <a:r>
              <a:rPr lang="en-US" sz="2000" dirty="0">
                <a:solidFill>
                  <a:srgbClr val="002060"/>
                </a:solidFill>
              </a:rPr>
              <a:t>In this paper, we present the findings from an attempt to document collectively and coherently the sources of unpredictability in the European ATM system through the lens of Cognitive Systems Engineering paradigm.</a:t>
            </a:r>
            <a:endParaRPr lang="el-GR" sz="2000" dirty="0">
              <a:solidFill>
                <a:srgbClr val="002060"/>
              </a:solidFill>
            </a:endParaRPr>
          </a:p>
        </p:txBody>
      </p:sp>
      <p:pic>
        <p:nvPicPr>
          <p:cNvPr id="7" name="Εικόνα 6">
            <a:extLst>
              <a:ext uri="{FF2B5EF4-FFF2-40B4-BE49-F238E27FC236}">
                <a16:creationId xmlns:a16="http://schemas.microsoft.com/office/drawing/2014/main" id="{F9E10D2E-8BE7-4099-AF54-5AF422EC3ED7}"/>
              </a:ext>
            </a:extLst>
          </p:cNvPr>
          <p:cNvPicPr>
            <a:picLocks noChangeAspect="1"/>
          </p:cNvPicPr>
          <p:nvPr/>
        </p:nvPicPr>
        <p:blipFill>
          <a:blip r:embed="rId2"/>
          <a:stretch>
            <a:fillRect/>
          </a:stretch>
        </p:blipFill>
        <p:spPr>
          <a:xfrm>
            <a:off x="8610600" y="2743200"/>
            <a:ext cx="3230881" cy="2946563"/>
          </a:xfrm>
          <a:prstGeom prst="rect">
            <a:avLst/>
          </a:prstGeom>
        </p:spPr>
      </p:pic>
      <p:pic>
        <p:nvPicPr>
          <p:cNvPr id="8" name="Εικόνα 7">
            <a:extLst>
              <a:ext uri="{FF2B5EF4-FFF2-40B4-BE49-F238E27FC236}">
                <a16:creationId xmlns:a16="http://schemas.microsoft.com/office/drawing/2014/main" id="{AF9782EC-0985-4C39-A01D-61E5988F1E3F}"/>
              </a:ext>
            </a:extLst>
          </p:cNvPr>
          <p:cNvPicPr>
            <a:picLocks noChangeAspect="1"/>
          </p:cNvPicPr>
          <p:nvPr/>
        </p:nvPicPr>
        <p:blipFill>
          <a:blip r:embed="rId3"/>
          <a:stretch>
            <a:fillRect/>
          </a:stretch>
        </p:blipFill>
        <p:spPr>
          <a:xfrm>
            <a:off x="4191000" y="2743200"/>
            <a:ext cx="3934870" cy="3281999"/>
          </a:xfrm>
          <a:prstGeom prst="rect">
            <a:avLst/>
          </a:prstGeom>
        </p:spPr>
      </p:pic>
      <p:pic>
        <p:nvPicPr>
          <p:cNvPr id="3" name="Picture 2"/>
          <p:cNvPicPr>
            <a:picLocks noChangeAspect="1"/>
          </p:cNvPicPr>
          <p:nvPr/>
        </p:nvPicPr>
        <p:blipFill>
          <a:blip r:embed="rId4"/>
          <a:stretch>
            <a:fillRect/>
          </a:stretch>
        </p:blipFill>
        <p:spPr>
          <a:xfrm>
            <a:off x="0" y="3026748"/>
            <a:ext cx="3976215" cy="2154852"/>
          </a:xfrm>
          <a:prstGeom prst="rect">
            <a:avLst/>
          </a:prstGeom>
        </p:spPr>
      </p:pic>
    </p:spTree>
    <p:extLst>
      <p:ext uri="{BB962C8B-B14F-4D97-AF65-F5344CB8AC3E}">
        <p14:creationId xmlns:p14="http://schemas.microsoft.com/office/powerpoint/2010/main" val="84408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solidFill>
                  <a:schemeClr val="tx1"/>
                </a:solidFill>
              </a:rPr>
              <a:t>The traffic flow Joint Cognitive System (</a:t>
            </a:r>
            <a:r>
              <a:rPr lang="en-US" sz="2000" dirty="0" err="1">
                <a:solidFill>
                  <a:schemeClr val="tx1"/>
                </a:solidFill>
              </a:rPr>
              <a:t>Hollnagel</a:t>
            </a:r>
            <a:r>
              <a:rPr lang="en-US" sz="2000" dirty="0">
                <a:solidFill>
                  <a:schemeClr val="tx1"/>
                </a:solidFill>
              </a:rPr>
              <a:t>, 2007)</a:t>
            </a:r>
          </a:p>
        </p:txBody>
      </p:sp>
      <p:pic>
        <p:nvPicPr>
          <p:cNvPr id="3" name="Εικόνα 2">
            <a:extLst>
              <a:ext uri="{FF2B5EF4-FFF2-40B4-BE49-F238E27FC236}">
                <a16:creationId xmlns:a16="http://schemas.microsoft.com/office/drawing/2014/main" id="{5F211098-ADC4-4A33-96F7-4FCFC37D12AB}"/>
              </a:ext>
            </a:extLst>
          </p:cNvPr>
          <p:cNvPicPr>
            <a:picLocks noChangeAspect="1"/>
          </p:cNvPicPr>
          <p:nvPr/>
        </p:nvPicPr>
        <p:blipFill>
          <a:blip r:embed="rId2">
            <a:duotone>
              <a:schemeClr val="accent5">
                <a:shade val="45000"/>
                <a:satMod val="135000"/>
              </a:schemeClr>
              <a:prstClr val="white"/>
            </a:duotone>
          </a:blip>
          <a:stretch>
            <a:fillRect/>
          </a:stretch>
        </p:blipFill>
        <p:spPr>
          <a:xfrm>
            <a:off x="533400" y="723900"/>
            <a:ext cx="11685287" cy="5174020"/>
          </a:xfrm>
          <a:prstGeom prst="rect">
            <a:avLst/>
          </a:prstGeom>
        </p:spPr>
      </p:pic>
    </p:spTree>
    <p:extLst>
      <p:ext uri="{BB962C8B-B14F-4D97-AF65-F5344CB8AC3E}">
        <p14:creationId xmlns:p14="http://schemas.microsoft.com/office/powerpoint/2010/main" val="229553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Methodology</a:t>
            </a:r>
            <a:endParaRPr lang="el-GR" dirty="0">
              <a:solidFill>
                <a:schemeClr val="tx1"/>
              </a:solidFill>
            </a:endParaRPr>
          </a:p>
        </p:txBody>
      </p:sp>
      <p:sp>
        <p:nvSpPr>
          <p:cNvPr id="4" name="Rectangle 3">
            <a:extLst>
              <a:ext uri="{FF2B5EF4-FFF2-40B4-BE49-F238E27FC236}">
                <a16:creationId xmlns:a16="http://schemas.microsoft.com/office/drawing/2014/main" id="{E8910E2C-F02E-4866-A7A1-9CEAD2DBD5A8}"/>
              </a:ext>
            </a:extLst>
          </p:cNvPr>
          <p:cNvSpPr/>
          <p:nvPr/>
        </p:nvSpPr>
        <p:spPr>
          <a:xfrm>
            <a:off x="0" y="1736229"/>
            <a:ext cx="5029200" cy="3385542"/>
          </a:xfrm>
          <a:prstGeom prst="rect">
            <a:avLst/>
          </a:prstGeom>
        </p:spPr>
        <p:txBody>
          <a:bodyPr wrap="square">
            <a:spAutoFit/>
          </a:bodyPr>
          <a:lstStyle/>
          <a:p>
            <a:pPr marL="285750" indent="-285750" algn="just">
              <a:spcAft>
                <a:spcPts val="1200"/>
              </a:spcAft>
              <a:buSzPct val="130000"/>
              <a:buBlip>
                <a:blip r:embed="rId2"/>
              </a:buBlip>
            </a:pPr>
            <a:r>
              <a:rPr lang="en-US" b="1" dirty="0">
                <a:solidFill>
                  <a:srgbClr val="002060"/>
                </a:solidFill>
                <a:latin typeface="Calibri Light" panose="020F0302020204030204" pitchFamily="34" charset="0"/>
                <a:cs typeface="Calibri Light" panose="020F0302020204030204" pitchFamily="34" charset="0"/>
              </a:rPr>
              <a:t>Documentation analysis.</a:t>
            </a:r>
            <a:endParaRPr lang="en-US" dirty="0">
              <a:solidFill>
                <a:srgbClr val="002060"/>
              </a:solidFill>
              <a:latin typeface="Calibri Light" panose="020F0302020204030204" pitchFamily="34" charset="0"/>
              <a:cs typeface="Calibri Light" panose="020F0302020204030204" pitchFamily="34" charset="0"/>
            </a:endParaRPr>
          </a:p>
          <a:p>
            <a:pPr marL="285750" indent="-285750" algn="just">
              <a:spcAft>
                <a:spcPts val="1200"/>
              </a:spcAft>
              <a:buSzPct val="130000"/>
              <a:buBlip>
                <a:blip r:embed="rId2"/>
              </a:buBlip>
            </a:pPr>
            <a:r>
              <a:rPr lang="en-US" b="1" dirty="0">
                <a:solidFill>
                  <a:srgbClr val="002060"/>
                </a:solidFill>
                <a:latin typeface="Calibri Light" panose="020F0302020204030204" pitchFamily="34" charset="0"/>
                <a:cs typeface="Calibri Light" panose="020F0302020204030204" pitchFamily="34" charset="0"/>
              </a:rPr>
              <a:t>Literature review</a:t>
            </a:r>
            <a:r>
              <a:rPr lang="en-US" dirty="0">
                <a:solidFill>
                  <a:srgbClr val="002060"/>
                </a:solidFill>
                <a:latin typeface="Calibri Light" panose="020F0302020204030204" pitchFamily="34" charset="0"/>
                <a:cs typeface="Calibri Light" panose="020F0302020204030204" pitchFamily="34" charset="0"/>
              </a:rPr>
              <a:t>.</a:t>
            </a:r>
          </a:p>
          <a:p>
            <a:pPr marL="285750" indent="-285750" algn="just">
              <a:spcAft>
                <a:spcPts val="1200"/>
              </a:spcAft>
              <a:buSzPct val="130000"/>
              <a:buBlip>
                <a:blip r:embed="rId2"/>
              </a:buBlip>
            </a:pPr>
            <a:r>
              <a:rPr lang="en-US" b="1" dirty="0">
                <a:solidFill>
                  <a:srgbClr val="002060"/>
                </a:solidFill>
                <a:latin typeface="Calibri Light" panose="020F0302020204030204" pitchFamily="34" charset="0"/>
                <a:cs typeface="Calibri Light" panose="020F0302020204030204" pitchFamily="34" charset="0"/>
              </a:rPr>
              <a:t>Divergent thinking.</a:t>
            </a:r>
            <a:r>
              <a:rPr lang="en-US" dirty="0">
                <a:solidFill>
                  <a:srgbClr val="002060"/>
                </a:solidFill>
                <a:latin typeface="Calibri Light" panose="020F0302020204030204" pitchFamily="34" charset="0"/>
                <a:cs typeface="Calibri Light" panose="020F0302020204030204" pitchFamily="34" charset="0"/>
              </a:rPr>
              <a:t> </a:t>
            </a:r>
          </a:p>
          <a:p>
            <a:pPr marL="285750" indent="-285750" algn="just">
              <a:spcAft>
                <a:spcPts val="1200"/>
              </a:spcAft>
              <a:buSzPct val="130000"/>
              <a:buBlip>
                <a:blip r:embed="rId2"/>
              </a:buBlip>
            </a:pPr>
            <a:r>
              <a:rPr lang="en-US" b="1" dirty="0">
                <a:solidFill>
                  <a:srgbClr val="002060"/>
                </a:solidFill>
                <a:latin typeface="Calibri Light" panose="020F0302020204030204" pitchFamily="34" charset="0"/>
                <a:cs typeface="Calibri Light" panose="020F0302020204030204" pitchFamily="34" charset="0"/>
              </a:rPr>
              <a:t>Comparative reasoning</a:t>
            </a:r>
            <a:r>
              <a:rPr lang="en-US" dirty="0">
                <a:solidFill>
                  <a:srgbClr val="002060"/>
                </a:solidFill>
                <a:latin typeface="Calibri Light" panose="020F0302020204030204" pitchFamily="34" charset="0"/>
                <a:cs typeface="Calibri Light" panose="020F0302020204030204" pitchFamily="34" charset="0"/>
              </a:rPr>
              <a:t>, </a:t>
            </a:r>
          </a:p>
          <a:p>
            <a:pPr marL="285750" indent="-285750" algn="just">
              <a:spcAft>
                <a:spcPts val="1200"/>
              </a:spcAft>
              <a:buSzPct val="130000"/>
              <a:buBlip>
                <a:blip r:embed="rId2"/>
              </a:buBlip>
            </a:pPr>
            <a:r>
              <a:rPr lang="en-US" b="1" dirty="0">
                <a:solidFill>
                  <a:srgbClr val="002060"/>
                </a:solidFill>
                <a:latin typeface="Calibri Light" panose="020F0302020204030204" pitchFamily="34" charset="0"/>
                <a:cs typeface="Calibri Light" panose="020F0302020204030204" pitchFamily="34" charset="0"/>
              </a:rPr>
              <a:t>Operational expertise.</a:t>
            </a:r>
            <a:r>
              <a:rPr lang="en-US" dirty="0">
                <a:solidFill>
                  <a:srgbClr val="002060"/>
                </a:solidFill>
                <a:latin typeface="Calibri Light" panose="020F0302020204030204" pitchFamily="34" charset="0"/>
                <a:cs typeface="Calibri Light" panose="020F0302020204030204" pitchFamily="34" charset="0"/>
              </a:rPr>
              <a:t> </a:t>
            </a:r>
          </a:p>
          <a:p>
            <a:pPr marL="285750" indent="-285750" algn="just">
              <a:spcAft>
                <a:spcPts val="1200"/>
              </a:spcAft>
              <a:buSzPct val="130000"/>
              <a:buBlip>
                <a:blip r:embed="rId2"/>
              </a:buBlip>
            </a:pPr>
            <a:r>
              <a:rPr lang="en-US" b="1" dirty="0">
                <a:solidFill>
                  <a:srgbClr val="002060"/>
                </a:solidFill>
                <a:latin typeface="Calibri Light" panose="020F0302020204030204" pitchFamily="34" charset="0"/>
                <a:cs typeface="Calibri Light" panose="020F0302020204030204" pitchFamily="34" charset="0"/>
              </a:rPr>
              <a:t>Integrative thinking</a:t>
            </a:r>
            <a:r>
              <a:rPr lang="en-US" dirty="0">
                <a:solidFill>
                  <a:srgbClr val="002060"/>
                </a:solidFill>
                <a:latin typeface="Calibri Light" panose="020F0302020204030204" pitchFamily="34" charset="0"/>
                <a:cs typeface="Calibri Light" panose="020F0302020204030204" pitchFamily="34" charset="0"/>
              </a:rPr>
              <a:t>, </a:t>
            </a:r>
          </a:p>
          <a:p>
            <a:pPr marL="285750" indent="-285750" algn="just">
              <a:spcAft>
                <a:spcPts val="1200"/>
              </a:spcAft>
              <a:buSzPct val="130000"/>
              <a:buBlip>
                <a:blip r:embed="rId2"/>
              </a:buBlip>
            </a:pPr>
            <a:r>
              <a:rPr lang="en-US" b="1" dirty="0">
                <a:solidFill>
                  <a:srgbClr val="002060"/>
                </a:solidFill>
                <a:latin typeface="Calibri Light" panose="020F0302020204030204" pitchFamily="34" charset="0"/>
                <a:cs typeface="Calibri Light" panose="020F0302020204030204" pitchFamily="34" charset="0"/>
              </a:rPr>
              <a:t>structured interviews with operational controllers ,</a:t>
            </a:r>
          </a:p>
          <a:p>
            <a:pPr marL="285750" indent="-285750" algn="just">
              <a:spcAft>
                <a:spcPts val="1200"/>
              </a:spcAft>
              <a:buSzPct val="130000"/>
              <a:buBlip>
                <a:blip r:embed="rId2"/>
              </a:buBlip>
            </a:pPr>
            <a:r>
              <a:rPr lang="en-US" b="1" dirty="0">
                <a:solidFill>
                  <a:srgbClr val="002060"/>
                </a:solidFill>
                <a:latin typeface="Calibri Light" panose="020F0302020204030204" pitchFamily="34" charset="0"/>
                <a:cs typeface="Calibri Light" panose="020F0302020204030204" pitchFamily="34" charset="0"/>
              </a:rPr>
              <a:t>participation in group discussions</a:t>
            </a:r>
          </a:p>
        </p:txBody>
      </p:sp>
      <p:pic>
        <p:nvPicPr>
          <p:cNvPr id="5" name="Εικόνα 4">
            <a:extLst>
              <a:ext uri="{FF2B5EF4-FFF2-40B4-BE49-F238E27FC236}">
                <a16:creationId xmlns:a16="http://schemas.microsoft.com/office/drawing/2014/main" id="{D35BF751-C43F-4F4A-8494-C54247AE6E9F}"/>
              </a:ext>
            </a:extLst>
          </p:cNvPr>
          <p:cNvPicPr>
            <a:picLocks noChangeAspect="1"/>
          </p:cNvPicPr>
          <p:nvPr/>
        </p:nvPicPr>
        <p:blipFill>
          <a:blip r:embed="rId3">
            <a:duotone>
              <a:schemeClr val="accent5">
                <a:shade val="45000"/>
                <a:satMod val="135000"/>
              </a:schemeClr>
              <a:prstClr val="white"/>
            </a:duotone>
          </a:blip>
          <a:stretch>
            <a:fillRect/>
          </a:stretch>
        </p:blipFill>
        <p:spPr>
          <a:xfrm>
            <a:off x="6553200" y="1907381"/>
            <a:ext cx="5410200" cy="3043238"/>
          </a:xfrm>
          <a:prstGeom prst="rect">
            <a:avLst/>
          </a:prstGeom>
        </p:spPr>
      </p:pic>
    </p:spTree>
    <p:extLst>
      <p:ext uri="{BB962C8B-B14F-4D97-AF65-F5344CB8AC3E}">
        <p14:creationId xmlns:p14="http://schemas.microsoft.com/office/powerpoint/2010/main" val="18151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Findings</a:t>
            </a:r>
          </a:p>
        </p:txBody>
      </p:sp>
      <p:sp>
        <p:nvSpPr>
          <p:cNvPr id="5" name="Rectangle 4">
            <a:extLst>
              <a:ext uri="{FF2B5EF4-FFF2-40B4-BE49-F238E27FC236}">
                <a16:creationId xmlns:a16="http://schemas.microsoft.com/office/drawing/2014/main" id="{B6C23A1B-D145-4EDC-B2DC-D044F14D7734}"/>
              </a:ext>
            </a:extLst>
          </p:cNvPr>
          <p:cNvSpPr/>
          <p:nvPr/>
        </p:nvSpPr>
        <p:spPr>
          <a:xfrm>
            <a:off x="0" y="2921169"/>
            <a:ext cx="12192000" cy="1015663"/>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6000" b="1" dirty="0">
                <a:ln w="0"/>
                <a:solidFill>
                  <a:schemeClr val="accent1"/>
                </a:solidFill>
                <a:effectLst>
                  <a:outerShdw blurRad="38100" dist="25400" dir="5400000" algn="ctr" rotWithShape="0">
                    <a:srgbClr val="6E747A">
                      <a:alpha val="43000"/>
                    </a:srgbClr>
                  </a:outerShdw>
                </a:effectLst>
                <a:cs typeface="Calibri Light" panose="020F0302020204030204" pitchFamily="34" charset="0"/>
              </a:rPr>
              <a:t>Findings</a:t>
            </a:r>
          </a:p>
        </p:txBody>
      </p:sp>
    </p:spTree>
    <p:extLst>
      <p:ext uri="{BB962C8B-B14F-4D97-AF65-F5344CB8AC3E}">
        <p14:creationId xmlns:p14="http://schemas.microsoft.com/office/powerpoint/2010/main" val="225011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tx1"/>
                </a:solidFill>
              </a:rPr>
              <a:t> </a:t>
            </a:r>
            <a:r>
              <a:rPr lang="en-US" dirty="0">
                <a:solidFill>
                  <a:schemeClr val="tx1"/>
                </a:solidFill>
              </a:rPr>
              <a:t>Political / Regulatory  - 1</a:t>
            </a:r>
            <a:endParaRPr lang="el-GR" dirty="0">
              <a:solidFill>
                <a:schemeClr val="tx1"/>
              </a:solidFill>
            </a:endParaRPr>
          </a:p>
        </p:txBody>
      </p:sp>
      <p:sp>
        <p:nvSpPr>
          <p:cNvPr id="5" name="TextBox 4">
            <a:extLst>
              <a:ext uri="{FF2B5EF4-FFF2-40B4-BE49-F238E27FC236}">
                <a16:creationId xmlns:a16="http://schemas.microsoft.com/office/drawing/2014/main" id="{F8370C3F-C21E-34BC-3CB8-6ADC9B0F98A3}"/>
              </a:ext>
            </a:extLst>
          </p:cNvPr>
          <p:cNvSpPr txBox="1"/>
          <p:nvPr/>
        </p:nvSpPr>
        <p:spPr bwMode="auto">
          <a:xfrm>
            <a:off x="0" y="611981"/>
            <a:ext cx="8225481" cy="5262979"/>
          </a:xfrm>
          <a:prstGeom prst="rect">
            <a:avLst/>
          </a:prstGeom>
          <a:noFill/>
        </p:spPr>
        <p:txBody>
          <a:bodyPr wrap="square">
            <a:spAutoFit/>
          </a:bodyPr>
          <a:lstStyle/>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Policy Changes and Regulations: </a:t>
            </a:r>
            <a:r>
              <a:rPr lang="en-US" sz="1600" dirty="0">
                <a:solidFill>
                  <a:srgbClr val="002060"/>
                </a:solidFill>
                <a:latin typeface="Calibri Light" panose="020F0302020204030204" pitchFamily="34" charset="0"/>
                <a:cs typeface="Calibri Light" panose="020F0302020204030204" pitchFamily="34" charset="0"/>
              </a:rPr>
              <a:t>Shifts in political climate can lead to changes in regulations, affecting airspace management and operational priorities. For instance, BREXIT has implications for the UK's participation in the Single European Sky initiative.</a:t>
            </a:r>
          </a:p>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International Relations: </a:t>
            </a:r>
            <a:r>
              <a:rPr lang="en-US" sz="1600" dirty="0">
                <a:solidFill>
                  <a:srgbClr val="002060"/>
                </a:solidFill>
                <a:latin typeface="Calibri Light" panose="020F0302020204030204" pitchFamily="34" charset="0"/>
                <a:cs typeface="Calibri Light" panose="020F0302020204030204" pitchFamily="34" charset="0"/>
              </a:rPr>
              <a:t>Tensions or agreements between countries can impact the availability of airspace, forcing reroutes that complicate traffic management.</a:t>
            </a:r>
          </a:p>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ICAO:</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Global Standards and Regulations: </a:t>
            </a:r>
            <a:r>
              <a:rPr lang="en-US" sz="1600" dirty="0">
                <a:solidFill>
                  <a:srgbClr val="002060"/>
                </a:solidFill>
                <a:latin typeface="Calibri Light" panose="020F0302020204030204" pitchFamily="34" charset="0"/>
                <a:cs typeface="Calibri Light" panose="020F0302020204030204" pitchFamily="34" charset="0"/>
              </a:rPr>
              <a:t>ICAO develops international civil aviation standards and recommended practices (SARPs). The process of adopting these SARPs into national regulations can vary significantly between countries, leading to discrepancies and uncertainties in global aviation operations.</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Policy Changes: </a:t>
            </a:r>
            <a:r>
              <a:rPr lang="en-US" sz="1600" dirty="0">
                <a:solidFill>
                  <a:srgbClr val="002060"/>
                </a:solidFill>
                <a:latin typeface="Calibri Light" panose="020F0302020204030204" pitchFamily="34" charset="0"/>
                <a:cs typeface="Calibri Light" panose="020F0302020204030204" pitchFamily="34" charset="0"/>
              </a:rPr>
              <a:t>Shifts in ICAO policies or standards, often in response to emerging safety concerns, technological advancements, or environmental issues, can introduce unpredictability as states and operators adjust to new requirements.</a:t>
            </a:r>
          </a:p>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EASA:</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Regulatory Changes: </a:t>
            </a:r>
            <a:r>
              <a:rPr lang="en-US" sz="1600" dirty="0">
                <a:solidFill>
                  <a:srgbClr val="002060"/>
                </a:solidFill>
                <a:latin typeface="Calibri Light" panose="020F0302020204030204" pitchFamily="34" charset="0"/>
                <a:cs typeface="Calibri Light" panose="020F0302020204030204" pitchFamily="34" charset="0"/>
              </a:rPr>
              <a:t>EASA's stringent safety and operational regulations govern EU member states and associated countries. Changes or updates in these regulations can require significant adjustments by airlines, manufacturers, and ANSPs, leading to transitional periods of uncertainty.</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Certification Processes: </a:t>
            </a:r>
            <a:r>
              <a:rPr lang="en-US" sz="1600" dirty="0">
                <a:solidFill>
                  <a:srgbClr val="002060"/>
                </a:solidFill>
                <a:latin typeface="Calibri Light" panose="020F0302020204030204" pitchFamily="34" charset="0"/>
                <a:cs typeface="Calibri Light" panose="020F0302020204030204" pitchFamily="34" charset="0"/>
              </a:rPr>
              <a:t>The process of certifying new aircraft, technologies, or operational procedures can be lengthy and complex, affecting the introduction of innovations and operational plans.</a:t>
            </a:r>
          </a:p>
        </p:txBody>
      </p:sp>
      <p:pic>
        <p:nvPicPr>
          <p:cNvPr id="3" name="Εικόνα 2">
            <a:extLst>
              <a:ext uri="{FF2B5EF4-FFF2-40B4-BE49-F238E27FC236}">
                <a16:creationId xmlns:a16="http://schemas.microsoft.com/office/drawing/2014/main" id="{0252370B-C135-47ED-9D24-515B6B63E4AA}"/>
              </a:ext>
            </a:extLst>
          </p:cNvPr>
          <p:cNvPicPr>
            <a:picLocks noChangeAspect="1"/>
          </p:cNvPicPr>
          <p:nvPr/>
        </p:nvPicPr>
        <p:blipFill>
          <a:blip r:embed="rId2"/>
          <a:stretch>
            <a:fillRect/>
          </a:stretch>
        </p:blipFill>
        <p:spPr>
          <a:xfrm>
            <a:off x="8229600" y="4383831"/>
            <a:ext cx="3962400" cy="2227947"/>
          </a:xfrm>
          <a:prstGeom prst="rect">
            <a:avLst/>
          </a:prstGeom>
        </p:spPr>
      </p:pic>
      <p:pic>
        <p:nvPicPr>
          <p:cNvPr id="4" name="Εικόνα 3">
            <a:extLst>
              <a:ext uri="{FF2B5EF4-FFF2-40B4-BE49-F238E27FC236}">
                <a16:creationId xmlns:a16="http://schemas.microsoft.com/office/drawing/2014/main" id="{63CA99F2-0D14-A464-6CF5-CC40B290436A}"/>
              </a:ext>
            </a:extLst>
          </p:cNvPr>
          <p:cNvPicPr>
            <a:picLocks noChangeAspect="1"/>
          </p:cNvPicPr>
          <p:nvPr/>
        </p:nvPicPr>
        <p:blipFill>
          <a:blip r:embed="rId3"/>
          <a:stretch>
            <a:fillRect/>
          </a:stretch>
        </p:blipFill>
        <p:spPr>
          <a:xfrm>
            <a:off x="8229600" y="611981"/>
            <a:ext cx="3962400" cy="3089042"/>
          </a:xfrm>
          <a:prstGeom prst="rect">
            <a:avLst/>
          </a:prstGeom>
        </p:spPr>
      </p:pic>
    </p:spTree>
    <p:extLst>
      <p:ext uri="{BB962C8B-B14F-4D97-AF65-F5344CB8AC3E}">
        <p14:creationId xmlns:p14="http://schemas.microsoft.com/office/powerpoint/2010/main" val="214988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Political / Regulatory  - 2</a:t>
            </a:r>
            <a:endParaRPr lang="el-GR" dirty="0">
              <a:solidFill>
                <a:schemeClr val="tx1"/>
              </a:solidFill>
            </a:endParaRPr>
          </a:p>
        </p:txBody>
      </p:sp>
      <p:sp>
        <p:nvSpPr>
          <p:cNvPr id="5" name="TextBox 4">
            <a:extLst>
              <a:ext uri="{FF2B5EF4-FFF2-40B4-BE49-F238E27FC236}">
                <a16:creationId xmlns:a16="http://schemas.microsoft.com/office/drawing/2014/main" id="{F8370C3F-C21E-34BC-3CB8-6ADC9B0F98A3}"/>
              </a:ext>
            </a:extLst>
          </p:cNvPr>
          <p:cNvSpPr txBox="1"/>
          <p:nvPr/>
        </p:nvSpPr>
        <p:spPr bwMode="auto">
          <a:xfrm>
            <a:off x="0" y="611981"/>
            <a:ext cx="8305800" cy="4278094"/>
          </a:xfrm>
          <a:prstGeom prst="rect">
            <a:avLst/>
          </a:prstGeom>
          <a:noFill/>
        </p:spPr>
        <p:txBody>
          <a:bodyPr wrap="square">
            <a:spAutoFit/>
          </a:bodyPr>
          <a:lstStyle/>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EUROCONTROL</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Traffic Management: </a:t>
            </a:r>
            <a:r>
              <a:rPr lang="en-US" sz="1600" dirty="0">
                <a:solidFill>
                  <a:srgbClr val="002060"/>
                </a:solidFill>
                <a:latin typeface="Calibri Light" panose="020F0302020204030204" pitchFamily="34" charset="0"/>
                <a:cs typeface="Calibri Light" panose="020F0302020204030204" pitchFamily="34" charset="0"/>
              </a:rPr>
              <a:t>EUROCONTROL's role in managing air traffic flow across Europe involves coordinating with numerous national ANSPs. Changes in traffic management policies or practices can introduce unpredictability, especially during peak periods or in response to disruptions.</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Technology Implementation: </a:t>
            </a:r>
            <a:r>
              <a:rPr lang="en-US" sz="1600" dirty="0">
                <a:solidFill>
                  <a:srgbClr val="002060"/>
                </a:solidFill>
                <a:latin typeface="Calibri Light" panose="020F0302020204030204" pitchFamily="34" charset="0"/>
                <a:cs typeface="Calibri Light" panose="020F0302020204030204" pitchFamily="34" charset="0"/>
              </a:rPr>
              <a:t>The integration of new technologies or systems (e.g., the </a:t>
            </a:r>
            <a:r>
              <a:rPr lang="en-US" sz="1600" dirty="0" err="1">
                <a:solidFill>
                  <a:srgbClr val="002060"/>
                </a:solidFill>
                <a:latin typeface="Calibri Light" panose="020F0302020204030204" pitchFamily="34" charset="0"/>
                <a:cs typeface="Calibri Light" panose="020F0302020204030204" pitchFamily="34" charset="0"/>
              </a:rPr>
              <a:t>Centralised</a:t>
            </a:r>
            <a:r>
              <a:rPr lang="en-US" sz="1600" dirty="0">
                <a:solidFill>
                  <a:srgbClr val="002060"/>
                </a:solidFill>
                <a:latin typeface="Calibri Light" panose="020F0302020204030204" pitchFamily="34" charset="0"/>
                <a:cs typeface="Calibri Light" panose="020F0302020204030204" pitchFamily="34" charset="0"/>
              </a:rPr>
              <a:t> Services initiative, CNS) requires significant coordination and adaptation efforts, leading to periods of adjustment and uncertainty.</a:t>
            </a:r>
          </a:p>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SESAR JU </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Innovation and Research: </a:t>
            </a:r>
            <a:r>
              <a:rPr lang="en-US" sz="1600" dirty="0">
                <a:solidFill>
                  <a:srgbClr val="002060"/>
                </a:solidFill>
                <a:latin typeface="Calibri Light" panose="020F0302020204030204" pitchFamily="34" charset="0"/>
                <a:cs typeface="Calibri Light" panose="020F0302020204030204" pitchFamily="34" charset="0"/>
              </a:rPr>
              <a:t>SESAR JU leads the technological and procedural innovation for the Single European Sky initiative. While aiming to modernize European ATM, the implementation phases of new technologies and concepts can lead to operational uncertainties as stakeholders adapt to changes.</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Harmonization Efforts: </a:t>
            </a:r>
            <a:r>
              <a:rPr lang="en-US" sz="1600" dirty="0">
                <a:solidFill>
                  <a:srgbClr val="002060"/>
                </a:solidFill>
                <a:latin typeface="Calibri Light" panose="020F0302020204030204" pitchFamily="34" charset="0"/>
                <a:cs typeface="Calibri Light" panose="020F0302020204030204" pitchFamily="34" charset="0"/>
              </a:rPr>
              <a:t>Efforts to harmonize ATM practices across Europe face challenges due to differing national priorities, existing technologies, and regulatory frameworks, leading to uneven adoption rates and operational inconsistencies.</a:t>
            </a:r>
          </a:p>
          <a:p>
            <a:pPr marL="457200" indent="-457200" algn="just">
              <a:buFont typeface="+mj-lt"/>
              <a:buAutoNum type="arabicPeriod"/>
            </a:pPr>
            <a:endParaRPr lang="en-US" sz="1600" dirty="0">
              <a:solidFill>
                <a:srgbClr val="002060"/>
              </a:solidFill>
              <a:latin typeface="Calibri Light" panose="020F0302020204030204" pitchFamily="34" charset="0"/>
              <a:cs typeface="Calibri Light" panose="020F0302020204030204" pitchFamily="34" charset="0"/>
            </a:endParaRPr>
          </a:p>
        </p:txBody>
      </p:sp>
      <p:pic>
        <p:nvPicPr>
          <p:cNvPr id="3" name="Εικόνα 2">
            <a:extLst>
              <a:ext uri="{FF2B5EF4-FFF2-40B4-BE49-F238E27FC236}">
                <a16:creationId xmlns:a16="http://schemas.microsoft.com/office/drawing/2014/main" id="{0252370B-C135-47ED-9D24-515B6B63E4AA}"/>
              </a:ext>
            </a:extLst>
          </p:cNvPr>
          <p:cNvPicPr>
            <a:picLocks noChangeAspect="1"/>
          </p:cNvPicPr>
          <p:nvPr/>
        </p:nvPicPr>
        <p:blipFill>
          <a:blip r:embed="rId2"/>
          <a:stretch>
            <a:fillRect/>
          </a:stretch>
        </p:blipFill>
        <p:spPr>
          <a:xfrm>
            <a:off x="8382000" y="4383831"/>
            <a:ext cx="3810000" cy="2227947"/>
          </a:xfrm>
          <a:prstGeom prst="rect">
            <a:avLst/>
          </a:prstGeom>
        </p:spPr>
      </p:pic>
      <p:pic>
        <p:nvPicPr>
          <p:cNvPr id="4" name="Εικόνα 3">
            <a:extLst>
              <a:ext uri="{FF2B5EF4-FFF2-40B4-BE49-F238E27FC236}">
                <a16:creationId xmlns:a16="http://schemas.microsoft.com/office/drawing/2014/main" id="{63CA99F2-0D14-A464-6CF5-CC40B290436A}"/>
              </a:ext>
            </a:extLst>
          </p:cNvPr>
          <p:cNvPicPr>
            <a:picLocks noChangeAspect="1"/>
          </p:cNvPicPr>
          <p:nvPr/>
        </p:nvPicPr>
        <p:blipFill>
          <a:blip r:embed="rId3"/>
          <a:stretch>
            <a:fillRect/>
          </a:stretch>
        </p:blipFill>
        <p:spPr>
          <a:xfrm>
            <a:off x="8229600" y="611981"/>
            <a:ext cx="3962400" cy="3089042"/>
          </a:xfrm>
          <a:prstGeom prst="rect">
            <a:avLst/>
          </a:prstGeom>
        </p:spPr>
      </p:pic>
    </p:spTree>
    <p:extLst>
      <p:ext uri="{BB962C8B-B14F-4D97-AF65-F5344CB8AC3E}">
        <p14:creationId xmlns:p14="http://schemas.microsoft.com/office/powerpoint/2010/main" val="71306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Political / Regulatory  - 3</a:t>
            </a:r>
            <a:endParaRPr lang="el-GR" dirty="0">
              <a:solidFill>
                <a:schemeClr val="tx1"/>
              </a:solidFill>
            </a:endParaRPr>
          </a:p>
        </p:txBody>
      </p:sp>
      <p:sp>
        <p:nvSpPr>
          <p:cNvPr id="5" name="TextBox 4">
            <a:extLst>
              <a:ext uri="{FF2B5EF4-FFF2-40B4-BE49-F238E27FC236}">
                <a16:creationId xmlns:a16="http://schemas.microsoft.com/office/drawing/2014/main" id="{F8370C3F-C21E-34BC-3CB8-6ADC9B0F98A3}"/>
              </a:ext>
            </a:extLst>
          </p:cNvPr>
          <p:cNvSpPr txBox="1"/>
          <p:nvPr/>
        </p:nvSpPr>
        <p:spPr bwMode="auto">
          <a:xfrm>
            <a:off x="0" y="611981"/>
            <a:ext cx="8305800" cy="3539430"/>
          </a:xfrm>
          <a:prstGeom prst="rect">
            <a:avLst/>
          </a:prstGeom>
          <a:noFill/>
        </p:spPr>
        <p:txBody>
          <a:bodyPr wrap="square">
            <a:spAutoFit/>
          </a:bodyPr>
          <a:lstStyle/>
          <a:p>
            <a:pPr marL="457200" indent="-457200" algn="just">
              <a:buFont typeface="+mj-lt"/>
              <a:buAutoNum type="arabicPeriod"/>
            </a:pPr>
            <a:r>
              <a:rPr lang="en-US" sz="1600" b="1" dirty="0">
                <a:solidFill>
                  <a:srgbClr val="002060"/>
                </a:solidFill>
                <a:latin typeface="Calibri Light" panose="020F0302020204030204" pitchFamily="34" charset="0"/>
                <a:cs typeface="Calibri Light" panose="020F0302020204030204" pitchFamily="34" charset="0"/>
              </a:rPr>
              <a:t>Common Sources of Unpredictability across Organizations</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Adoption and Implementation Rates: </a:t>
            </a:r>
            <a:r>
              <a:rPr lang="en-US" sz="1600" dirty="0">
                <a:solidFill>
                  <a:srgbClr val="002060"/>
                </a:solidFill>
                <a:latin typeface="Calibri Light" panose="020F0302020204030204" pitchFamily="34" charset="0"/>
                <a:cs typeface="Calibri Light" panose="020F0302020204030204" pitchFamily="34" charset="0"/>
              </a:rPr>
              <a:t>The pace at which new regulations, technologies, and procedures are adopted and implemented can vary widely among countries and operators, leading to unpredictability in operational practices and capabilities.</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Technological Compatibility: </a:t>
            </a:r>
            <a:r>
              <a:rPr lang="en-US" sz="1600" dirty="0">
                <a:solidFill>
                  <a:srgbClr val="002060"/>
                </a:solidFill>
                <a:latin typeface="Calibri Light" panose="020F0302020204030204" pitchFamily="34" charset="0"/>
                <a:cs typeface="Calibri Light" panose="020F0302020204030204" pitchFamily="34" charset="0"/>
              </a:rPr>
              <a:t>Ensuring compatibility and interoperability between new and existing technologies across different jurisdictions and operators presents ongoing challenges.</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Stakeholder Alignment: </a:t>
            </a:r>
            <a:r>
              <a:rPr lang="en-US" sz="1600" dirty="0">
                <a:solidFill>
                  <a:srgbClr val="002060"/>
                </a:solidFill>
                <a:latin typeface="Calibri Light" panose="020F0302020204030204" pitchFamily="34" charset="0"/>
                <a:cs typeface="Calibri Light" panose="020F0302020204030204" pitchFamily="34" charset="0"/>
              </a:rPr>
              <a:t>Achieving consensus among diverse stakeholders (governments, ANSPs, airlines, airports) with varying interests and priorities can be difficult, affecting the predictability of regulatory and operational changes.</a:t>
            </a:r>
          </a:p>
          <a:p>
            <a:pPr marL="914400" lvl="1" indent="-457200" algn="just">
              <a:buFont typeface="+mj-lt"/>
              <a:buAutoNum type="alphaLcParenR"/>
            </a:pPr>
            <a:r>
              <a:rPr lang="en-US" sz="1600" b="1" dirty="0">
                <a:solidFill>
                  <a:srgbClr val="002060"/>
                </a:solidFill>
                <a:latin typeface="Calibri Light" panose="020F0302020204030204" pitchFamily="34" charset="0"/>
                <a:cs typeface="Calibri Light" panose="020F0302020204030204" pitchFamily="34" charset="0"/>
              </a:rPr>
              <a:t>Global vs. Regional Needs: </a:t>
            </a:r>
            <a:r>
              <a:rPr lang="en-US" sz="1600" dirty="0">
                <a:solidFill>
                  <a:srgbClr val="002060"/>
                </a:solidFill>
                <a:latin typeface="Calibri Light" panose="020F0302020204030204" pitchFamily="34" charset="0"/>
                <a:cs typeface="Calibri Light" panose="020F0302020204030204" pitchFamily="34" charset="0"/>
              </a:rPr>
              <a:t>Balancing global standards and initiatives (ICAO) with regional requirements and ambitions (EASA, SESAR, EUROCONTROL) can lead to complexities and uncertainties, especially for operators and ANSPs working across these different regulatory environments.</a:t>
            </a:r>
          </a:p>
        </p:txBody>
      </p:sp>
      <p:pic>
        <p:nvPicPr>
          <p:cNvPr id="3" name="Εικόνα 2">
            <a:extLst>
              <a:ext uri="{FF2B5EF4-FFF2-40B4-BE49-F238E27FC236}">
                <a16:creationId xmlns:a16="http://schemas.microsoft.com/office/drawing/2014/main" id="{0252370B-C135-47ED-9D24-515B6B63E4AA}"/>
              </a:ext>
            </a:extLst>
          </p:cNvPr>
          <p:cNvPicPr>
            <a:picLocks noChangeAspect="1"/>
          </p:cNvPicPr>
          <p:nvPr/>
        </p:nvPicPr>
        <p:blipFill>
          <a:blip r:embed="rId2"/>
          <a:stretch>
            <a:fillRect/>
          </a:stretch>
        </p:blipFill>
        <p:spPr>
          <a:xfrm>
            <a:off x="8382000" y="4383831"/>
            <a:ext cx="3810000" cy="2227947"/>
          </a:xfrm>
          <a:prstGeom prst="rect">
            <a:avLst/>
          </a:prstGeom>
        </p:spPr>
      </p:pic>
      <p:pic>
        <p:nvPicPr>
          <p:cNvPr id="4" name="Εικόνα 3">
            <a:extLst>
              <a:ext uri="{FF2B5EF4-FFF2-40B4-BE49-F238E27FC236}">
                <a16:creationId xmlns:a16="http://schemas.microsoft.com/office/drawing/2014/main" id="{63CA99F2-0D14-A464-6CF5-CC40B290436A}"/>
              </a:ext>
            </a:extLst>
          </p:cNvPr>
          <p:cNvPicPr>
            <a:picLocks noChangeAspect="1"/>
          </p:cNvPicPr>
          <p:nvPr/>
        </p:nvPicPr>
        <p:blipFill>
          <a:blip r:embed="rId3"/>
          <a:stretch>
            <a:fillRect/>
          </a:stretch>
        </p:blipFill>
        <p:spPr>
          <a:xfrm>
            <a:off x="8229600" y="611981"/>
            <a:ext cx="3962400" cy="3089042"/>
          </a:xfrm>
          <a:prstGeom prst="rect">
            <a:avLst/>
          </a:prstGeom>
        </p:spPr>
      </p:pic>
    </p:spTree>
    <p:extLst>
      <p:ext uri="{BB962C8B-B14F-4D97-AF65-F5344CB8AC3E}">
        <p14:creationId xmlns:p14="http://schemas.microsoft.com/office/powerpoint/2010/main" val="1120770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tailEnd type="triangle"/>
        </a:ln>
      </a:spPr>
      <a:bodyPr/>
      <a:lstStyle/>
      <a:style>
        <a:lnRef idx="1">
          <a:schemeClr val="accent1"/>
        </a:lnRef>
        <a:fillRef idx="0">
          <a:schemeClr val="accent1"/>
        </a:fillRef>
        <a:effectRef idx="0">
          <a:schemeClr val="accent1"/>
        </a:effectRef>
        <a:fontRef idx="minor">
          <a:schemeClr val="tx1"/>
        </a:fontRef>
      </a:style>
    </a:lnDef>
    <a:txDef>
      <a:spPr bwMode="auto"/>
      <a:bodyPr vert="horz" lIns="91440" tIns="45720" rIns="91440" bIns="45720" rtlCol="0">
        <a:normAutofit/>
      </a:bodyPr>
      <a:lstStyle>
        <a:def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dirty="0" smtClean="0">
            <a:solidFill>
              <a:schemeClr val="accent1">
                <a:lumMod val="50000"/>
              </a:schemeClr>
            </a:solidFill>
          </a:defRPr>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1960</Words>
  <Application>Microsoft Office PowerPoint</Application>
  <PresentationFormat>Breitbild</PresentationFormat>
  <Paragraphs>98</Paragraphs>
  <Slides>18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Calibri Light</vt:lpstr>
      <vt:lpstr>Office Theme</vt:lpstr>
      <vt:lpstr>  Why scale up doesn’t seem to work:  Sources of unpredictability in the European ATM system </vt:lpstr>
      <vt:lpstr>Challenges from the Introduction of Artificial Intelligence  in the European Air Traffic Management System</vt:lpstr>
      <vt:lpstr>What is the goal of the paper?</vt:lpstr>
      <vt:lpstr>The traffic flow Joint Cognitive System (Hollnagel, 2007)</vt:lpstr>
      <vt:lpstr>Methodology</vt:lpstr>
      <vt:lpstr>Findings</vt:lpstr>
      <vt:lpstr> Political / Regulatory  - 1</vt:lpstr>
      <vt:lpstr>Political / Regulatory  - 2</vt:lpstr>
      <vt:lpstr>Political / Regulatory  - 3</vt:lpstr>
      <vt:lpstr>ANSP / Business - 1</vt:lpstr>
      <vt:lpstr>Technical  - 1</vt:lpstr>
      <vt:lpstr>Technical  - 2</vt:lpstr>
      <vt:lpstr>Technical  - 3</vt:lpstr>
      <vt:lpstr>Operational - 1</vt:lpstr>
      <vt:lpstr>Operational - 2</vt:lpstr>
      <vt:lpstr>Air Traffic Controllers</vt:lpstr>
      <vt:lpstr>The way Forward</vt:lpstr>
      <vt:lpstr>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Στάθης</dc:creator>
  <cp:lastModifiedBy>Mandry, Rüdiger</cp:lastModifiedBy>
  <cp:revision>2526</cp:revision>
  <dcterms:created xsi:type="dcterms:W3CDTF">2006-08-16T00:00:00Z</dcterms:created>
  <dcterms:modified xsi:type="dcterms:W3CDTF">2024-04-09T13:30:28Z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139dd5-5437-48fa-b8d8-ae2039d7b302_Enabled">
    <vt:lpwstr>true</vt:lpwstr>
  </property>
  <property fmtid="{D5CDD505-2E9C-101B-9397-08002B2CF9AE}" pid="3" name="MSIP_Label_73139dd5-5437-48fa-b8d8-ae2039d7b302_SetDate">
    <vt:lpwstr>2024-04-09T13:30:02Z</vt:lpwstr>
  </property>
  <property fmtid="{D5CDD505-2E9C-101B-9397-08002B2CF9AE}" pid="4" name="MSIP_Label_73139dd5-5437-48fa-b8d8-ae2039d7b302_Method">
    <vt:lpwstr>Standard</vt:lpwstr>
  </property>
  <property fmtid="{D5CDD505-2E9C-101B-9397-08002B2CF9AE}" pid="5" name="MSIP_Label_73139dd5-5437-48fa-b8d8-ae2039d7b302_Name">
    <vt:lpwstr>Intern</vt:lpwstr>
  </property>
  <property fmtid="{D5CDD505-2E9C-101B-9397-08002B2CF9AE}" pid="6" name="MSIP_Label_73139dd5-5437-48fa-b8d8-ae2039d7b302_SiteId">
    <vt:lpwstr>682f2e1b-bcff-4594-9bad-1dd130bf0ab2</vt:lpwstr>
  </property>
  <property fmtid="{D5CDD505-2E9C-101B-9397-08002B2CF9AE}" pid="7" name="MSIP_Label_73139dd5-5437-48fa-b8d8-ae2039d7b302_ActionId">
    <vt:lpwstr>2bc684db-c7ef-4974-aa6b-d99a50c92d8b</vt:lpwstr>
  </property>
  <property fmtid="{D5CDD505-2E9C-101B-9397-08002B2CF9AE}" pid="8" name="MSIP_Label_73139dd5-5437-48fa-b8d8-ae2039d7b302_ContentBits">
    <vt:lpwstr>0</vt:lpwstr>
  </property>
</Properties>
</file>